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1"/>
  </p:notesMasterIdLst>
  <p:sldIdLst>
    <p:sldId id="256" r:id="rId2"/>
    <p:sldId id="295" r:id="rId3"/>
    <p:sldId id="304" r:id="rId4"/>
    <p:sldId id="306" r:id="rId5"/>
    <p:sldId id="259" r:id="rId6"/>
    <p:sldId id="298" r:id="rId7"/>
    <p:sldId id="308" r:id="rId8"/>
    <p:sldId id="288" r:id="rId9"/>
    <p:sldId id="296" r:id="rId10"/>
    <p:sldId id="297" r:id="rId11"/>
    <p:sldId id="293" r:id="rId12"/>
    <p:sldId id="261" r:id="rId13"/>
    <p:sldId id="279" r:id="rId14"/>
    <p:sldId id="301" r:id="rId15"/>
    <p:sldId id="307" r:id="rId16"/>
    <p:sldId id="302" r:id="rId17"/>
    <p:sldId id="303" r:id="rId18"/>
    <p:sldId id="300" r:id="rId19"/>
    <p:sldId id="299" r:id="rId2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微軟正黑體" panose="020B0604030504040204" pitchFamily="34" charset="-12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2528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搭配講義教學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“我們”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54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順序的意義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69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wildlife fund世界自然基金會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00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 your debate points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79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377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1這不是文學獎或抒情文!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use a separate paragraph for each separate idea/ proposal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have a topic sentence for each paragraph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and official language, no 表情符號!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4cite your sources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91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84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46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80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31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3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48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0396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07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8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35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themes/zh/" TargetMode="External"/><Relationship Id="rId2" Type="http://schemas.openxmlformats.org/officeDocument/2006/relationships/hyperlink" Target="http://cn.wfp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ausa.org/global-classrooms-model-un/how-to-participate/model-un-preparation/position-pape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831272" y="2384315"/>
            <a:ext cx="7275497" cy="164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6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立場文件與立場簡述</a:t>
            </a:r>
            <a:endParaRPr lang="zh-TW" sz="6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buClr>
                <a:srgbClr val="3A3A3A"/>
              </a:buClr>
              <a:buSzPct val="25000"/>
              <a:buFont typeface="Arial"/>
              <a:buNone/>
            </a:pPr>
            <a:r>
              <a:rPr lang="zh-TW" sz="3200" b="1" i="0" u="none" strike="noStrike" cap="none" dirty="0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Position Paper </a:t>
            </a:r>
            <a:r>
              <a:rPr lang="en-US" altLang="zh-TW" sz="3200" b="1" i="0" u="none" strike="noStrike" cap="none" dirty="0" smtClean="0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and Opening Speech</a:t>
            </a:r>
            <a:endParaRPr lang="zh-TW" sz="3200" b="1" i="0" u="none" strike="noStrike" cap="none" dirty="0">
              <a:solidFill>
                <a:srgbClr val="3A3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1130595" y="4451428"/>
            <a:ext cx="5826718" cy="109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altLang="en-US" sz="2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梁家語</a:t>
            </a:r>
            <a:endParaRPr lang="zh-TW" sz="2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國家立場與政策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61102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國家曾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採取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的行動</a:t>
            </a:r>
            <a:endParaRPr lang="zh-TW" altLang="zh-TW"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國家曾簽署的條約/協議</a:t>
            </a: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國家曾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支持</a:t>
            </a: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/反對的聯合國行動</a:t>
            </a: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其他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國家、組織</a:t>
            </a: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對國家立場的影響</a:t>
            </a:r>
          </a:p>
          <a:p>
            <a:endParaRPr lang="zh-TW" altLang="en-US" dirty="0"/>
          </a:p>
        </p:txBody>
      </p:sp>
      <p:sp>
        <p:nvSpPr>
          <p:cNvPr id="4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16241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idx="1"/>
          </p:nvPr>
        </p:nvSpPr>
        <p:spPr>
          <a:xfrm>
            <a:off x="975359" y="1903616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</a:t>
            </a:r>
            <a:r>
              <a:rPr lang="zh-TW" altLang="en-US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認為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應該採取的行動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國家希望決議文達到的共識</a:t>
            </a:r>
            <a:endParaRPr lang="zh-TW" altLang="zh-TW" sz="2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altLang="zh-TW" sz="2800" b="0" i="0" u="none" strike="noStrike" cap="none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endParaRPr lang="en-US" altLang="zh-TW" sz="2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要</a:t>
            </a:r>
            <a:r>
              <a:rPr lang="zh-TW" sz="2800" b="0" i="0" u="none" strike="noStrike" cap="none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可行</a:t>
            </a:r>
            <a:endParaRPr lang="en-US" altLang="zh-TW" sz="2800" b="0" i="0" u="none" strike="noStrike" cap="none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呼應</a:t>
            </a:r>
            <a:r>
              <a:rPr lang="zh-TW" altLang="zh-TW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國家立場與政策</a:t>
            </a: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不可干預</a:t>
            </a:r>
            <a:r>
              <a:rPr lang="zh-TW" altLang="en-US" sz="28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他國</a:t>
            </a:r>
            <a:r>
              <a:rPr lang="zh-TW" altLang="zh-TW" sz="28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內政</a:t>
            </a:r>
            <a:endParaRPr lang="en-US" altLang="zh-TW" sz="28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zh-TW" sz="2800" b="0" i="0" u="none" strike="noStrike" cap="none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75360" y="272749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解決方案</a:t>
            </a:r>
          </a:p>
        </p:txBody>
      </p:sp>
      <p:sp>
        <p:nvSpPr>
          <p:cNvPr id="7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21051828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idx="1"/>
          </p:nvPr>
        </p:nvSpPr>
        <p:spPr>
          <a:xfrm>
            <a:off x="822959" y="2092036"/>
            <a:ext cx="7543801" cy="3777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附上來源網址、期刊</a:t>
            </a:r>
            <a:r>
              <a:rPr lang="zh-TW" sz="2800" b="0" i="0" u="none" strike="noStrike" cap="none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名</a:t>
            </a:r>
            <a:r>
              <a:rPr lang="zh-TW" altLang="en-US" sz="2800" b="0" i="0" u="none" strike="noStrike" cap="none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zh-TW" altLang="en-US" sz="28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卷期 頁碼</a:t>
            </a:r>
            <a:endParaRPr lang="en-US" altLang="zh-TW" sz="2800" b="0" i="0" u="none" strike="noStrike" cap="none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增加說服力</a:t>
            </a:r>
            <a:endParaRPr lang="zh-TW" sz="2800" b="0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源</a:t>
            </a:r>
            <a:endParaRPr lang="zh-TW" altLang="en-US" dirty="0"/>
          </a:p>
        </p:txBody>
      </p:sp>
      <p:sp>
        <p:nvSpPr>
          <p:cNvPr id="8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zh-TW" sz="3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內容扼要</a:t>
            </a:r>
            <a:endParaRPr lang="en-US" altLang="zh-TW" sz="3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結構清楚</a:t>
            </a:r>
            <a:endParaRPr lang="en-US" altLang="zh-TW" sz="3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不能用個人立場發言</a:t>
            </a:r>
            <a:endParaRPr lang="zh-TW" altLang="zh-TW" sz="3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標明</a:t>
            </a:r>
            <a:r>
              <a:rPr lang="zh-TW" altLang="en-US" sz="3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資料</a:t>
            </a:r>
            <a:r>
              <a:rPr lang="zh-TW" altLang="zh-TW" sz="3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來源</a:t>
            </a:r>
            <a:endParaRPr sz="3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技巧</a:t>
            </a:r>
            <a:endParaRPr lang="zh-TW" altLang="en-US" dirty="0"/>
          </a:p>
        </p:txBody>
      </p:sp>
      <p:sp>
        <p:nvSpPr>
          <p:cNvPr id="7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立場簡述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4567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立場簡述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5412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讓其他</a:t>
            </a:r>
            <a:r>
              <a:rPr lang="zh-TW" altLang="en-US" sz="28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代表能了解</a:t>
            </a:r>
            <a:r>
              <a:rPr lang="zh-TW" altLang="en-US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你所代表之國家的立場</a:t>
            </a:r>
            <a:endParaRPr lang="en-US" altLang="zh-TW" sz="2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清楚表達、仔細聽</a:t>
            </a:r>
            <a:endParaRPr lang="en-US" altLang="zh-TW" sz="2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尋找合作</a:t>
            </a:r>
            <a:r>
              <a:rPr lang="zh-TW" altLang="en-US" sz="28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夥伴</a:t>
            </a:r>
            <a:endParaRPr lang="en-US" altLang="zh-TW" sz="28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提醒</a:t>
            </a:r>
            <a:r>
              <a:rPr lang="en-US" altLang="zh-TW" sz="4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請注意發言禮貌</a:t>
            </a:r>
            <a:endParaRPr lang="en-US" altLang="zh-TW" sz="28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發揮身為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外交官應有的行為與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態度</a:t>
            </a:r>
            <a:endParaRPr lang="zh-TW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5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練習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氣候變遷與糧食危機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分鐘資料蒐集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完成一份立場簡述稿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/>
              <a:t>世界糧食計畫</a:t>
            </a:r>
            <a:r>
              <a:rPr lang="zh-TW" altLang="en-US" sz="2100" b="1" dirty="0"/>
              <a:t>署 </a:t>
            </a:r>
            <a:r>
              <a:rPr lang="en-US" altLang="zh-TW" sz="2100" b="1" dirty="0">
                <a:hlinkClick r:id="rId2"/>
              </a:rPr>
              <a:t>http://cn.wfp.org/</a:t>
            </a:r>
            <a:endParaRPr lang="en-US" altLang="zh-TW" sz="21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/>
              <a:t>聯合國糧食及農業組織 </a:t>
            </a:r>
            <a:r>
              <a:rPr lang="en-US" altLang="zh-TW" b="1" dirty="0">
                <a:hlinkClick r:id="rId3"/>
              </a:rPr>
              <a:t>http://www.fao.org/themes/zh</a:t>
            </a:r>
            <a:r>
              <a:rPr lang="en-US" altLang="zh-TW" b="1" dirty="0" smtClean="0">
                <a:hlinkClick r:id="rId3"/>
              </a:rPr>
              <a:t>/</a:t>
            </a:r>
            <a:endParaRPr lang="en-US" altLang="zh-TW" b="1" dirty="0"/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34517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兩兩一組互相發表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兩人的內容統整成一份立場簡述稿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兩組各推派一人互相發表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內容統整成一份立場簡述稿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一組推派一人上台進行立場簡述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練習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34999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立場</a:t>
            </a:r>
            <a:r>
              <a:rPr lang="zh-TW" altLang="en-US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簡述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氣候變遷與糧食危機</a:t>
            </a:r>
          </a:p>
        </p:txBody>
      </p:sp>
      <p:sp>
        <p:nvSpPr>
          <p:cNvPr id="4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2931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立場文件撰寫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www.unausa.org/global-classrooms-model-un/how-to-participate/model-un-preparation/position-papers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8325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401782"/>
            <a:ext cx="7543800" cy="133557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什麼是立場文件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984279"/>
            <a:ext cx="754380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幫助進入角色的一份文件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詳盡介紹所代表之國家關於議題的政策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17448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663" y="-138545"/>
            <a:ext cx="12444375" cy="6996545"/>
          </a:xfrm>
        </p:spPr>
      </p:pic>
    </p:spTree>
    <p:extLst>
      <p:ext uri="{BB962C8B-B14F-4D97-AF65-F5344CB8AC3E}">
        <p14:creationId xmlns:p14="http://schemas.microsoft.com/office/powerpoint/2010/main" val="13048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040" y="-166255"/>
            <a:ext cx="12493662" cy="7024255"/>
          </a:xfrm>
        </p:spPr>
      </p:pic>
    </p:spTree>
    <p:extLst>
      <p:ext uri="{BB962C8B-B14F-4D97-AF65-F5344CB8AC3E}">
        <p14:creationId xmlns:p14="http://schemas.microsoft.com/office/powerpoint/2010/main" val="39368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22960" y="858982"/>
            <a:ext cx="7543800" cy="878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86112"/>
              </a:buClr>
              <a:buSzPct val="25000"/>
              <a:buFont typeface="Arial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內容</a:t>
            </a: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結構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議題背景</a:t>
            </a: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曾經作為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國家政策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解決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方案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lvl="0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</a:t>
            </a: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endParaRPr lang="zh-TW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lvl="0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endParaRPr lang="zh-TW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endParaRPr lang="zh-TW" sz="2800" b="0" i="0" u="none" strike="noStrike" cap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endParaRPr lang="en-US" altLang="zh-TW" sz="2800" b="0" i="0" u="none" strike="noStrike" cap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議題背景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5W1H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什麼事件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endParaRPr lang="en-US" altLang="zh-TW" sz="26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Why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Where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何地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altLang="zh-TW" sz="2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How	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031671" y="2493819"/>
            <a:ext cx="4918365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600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歐洲難民議題</a:t>
            </a:r>
            <a:endParaRPr lang="en-US" altLang="zh-TW" sz="2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TW" sz="2000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2010</a:t>
            </a:r>
            <a:r>
              <a:rPr lang="zh-TW" altLang="en-US" sz="2000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年阿拉伯之春及敘利亞內戰以來</a:t>
            </a:r>
            <a:endParaRPr lang="en-US" altLang="zh-TW" sz="20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600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中東及北非的難民</a:t>
            </a:r>
            <a:endParaRPr lang="en-US" altLang="zh-TW" sz="2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600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因為戰爭、經濟社會不穩定</a:t>
            </a:r>
            <a:endParaRPr lang="en-US" altLang="zh-TW" sz="2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600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大量湧入歐洲</a:t>
            </a:r>
            <a:endParaRPr lang="en-US" altLang="zh-TW" sz="2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8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議題背景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5W1H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什麼事件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endParaRPr lang="en-US" altLang="zh-TW" sz="26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Why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Where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何地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altLang="zh-TW" sz="2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How		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031671" y="2493819"/>
            <a:ext cx="4918365" cy="90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600" kern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氣候變遷與糧食</a:t>
            </a:r>
            <a:r>
              <a:rPr lang="zh-TW" altLang="en-US" sz="2600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危機</a:t>
            </a:r>
            <a:endParaRPr lang="en-US" altLang="zh-TW" sz="2600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51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國際政府組織與非政府組織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曾訂定的</a:t>
            </a:r>
            <a:r>
              <a:rPr lang="zh-TW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重要協定</a:t>
            </a:r>
            <a:r>
              <a:rPr lang="zh-TW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、決議文與</a:t>
            </a:r>
            <a:r>
              <a:rPr lang="zh-TW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文件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  <a:buSzPct val="80000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曾經作為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7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24639278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國家立場與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291831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此</a:t>
            </a: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議題或事件</a:t>
            </a:r>
            <a:r>
              <a:rPr lang="zh-TW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如何影響國家</a:t>
            </a:r>
            <a:endParaRPr lang="en-US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lvl="0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國家針對此議題</a:t>
            </a:r>
            <a:b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lang="zh-TW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已制定的政策</a:t>
            </a: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及制定</a:t>
            </a:r>
            <a:r>
              <a:rPr lang="zh-TW" altLang="zh-TW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原因</a:t>
            </a:r>
            <a:endParaRPr lang="en-US" altLang="zh-TW" sz="2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國家領導人對議題</a:t>
            </a:r>
            <a:r>
              <a:rPr lang="zh-TW" altLang="zh-TW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看法</a:t>
            </a:r>
            <a:endParaRPr lang="zh-TW" altLang="zh-TW"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5" name="Shape 140"/>
          <p:cNvSpPr txBox="1"/>
          <p:nvPr/>
        </p:nvSpPr>
        <p:spPr>
          <a:xfrm>
            <a:off x="6957311" y="6389951"/>
            <a:ext cx="218668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ct val="25000"/>
              <a:buFont typeface="Tahoma"/>
              <a:buNone/>
            </a:pP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alt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zh-TW" sz="2400" b="1" i="1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lang="zh-TW" sz="2400" b="1" i="1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MUN</a:t>
            </a:r>
          </a:p>
        </p:txBody>
      </p:sp>
    </p:spTree>
    <p:extLst>
      <p:ext uri="{BB962C8B-B14F-4D97-AF65-F5344CB8AC3E}">
        <p14:creationId xmlns:p14="http://schemas.microsoft.com/office/powerpoint/2010/main" val="16272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556</TotalTime>
  <Words>473</Words>
  <Application>Microsoft Office PowerPoint</Application>
  <PresentationFormat>如螢幕大小 (4:3)</PresentationFormat>
  <Paragraphs>128</Paragraphs>
  <Slides>19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Calibri Light</vt:lpstr>
      <vt:lpstr>Calibri</vt:lpstr>
      <vt:lpstr>Tahoma</vt:lpstr>
      <vt:lpstr>微軟正黑體</vt:lpstr>
      <vt:lpstr>新細明體</vt:lpstr>
      <vt:lpstr>Noto Sans Symbols</vt:lpstr>
      <vt:lpstr>Arial</vt:lpstr>
      <vt:lpstr>回顧</vt:lpstr>
      <vt:lpstr>立場文件與立場簡述 Position Paper and Opening Speech</vt:lpstr>
      <vt:lpstr>什麼是立場文件?</vt:lpstr>
      <vt:lpstr>PowerPoint 簡報</vt:lpstr>
      <vt:lpstr>PowerPoint 簡報</vt:lpstr>
      <vt:lpstr>內容結構</vt:lpstr>
      <vt:lpstr>議題背景</vt:lpstr>
      <vt:lpstr>議題背景</vt:lpstr>
      <vt:lpstr>曾經作為</vt:lpstr>
      <vt:lpstr>國家立場與政策</vt:lpstr>
      <vt:lpstr>國家立場與政策</vt:lpstr>
      <vt:lpstr>PowerPoint 簡報</vt:lpstr>
      <vt:lpstr>資料來源</vt:lpstr>
      <vt:lpstr>技巧</vt:lpstr>
      <vt:lpstr>立場簡述</vt:lpstr>
      <vt:lpstr>立場簡述</vt:lpstr>
      <vt:lpstr>練習!</vt:lpstr>
      <vt:lpstr>練習!</vt:lpstr>
      <vt:lpstr>立場簡述</vt:lpstr>
      <vt:lpstr>參考網站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國家立場論述 Position Paper Writing</dc:title>
  <dc:creator>Jessie</dc:creator>
  <cp:lastModifiedBy>liang</cp:lastModifiedBy>
  <cp:revision>48</cp:revision>
  <dcterms:modified xsi:type="dcterms:W3CDTF">2017-04-25T12:50:01Z</dcterms:modified>
</cp:coreProperties>
</file>