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9144000"/>
  <p:notesSz cx="6858000" cy="9144000"/>
  <p:embeddedFontLst>
    <p:embeddedFont>
      <p:font typeface="Permanent Marker"/>
      <p:regular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Bree Serif"/>
      <p:regular r:id="rId33"/>
    </p:embeddedFont>
    <p:embeddedFont>
      <p:font typeface="Ultra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ermanentMarker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33" Type="http://schemas.openxmlformats.org/officeDocument/2006/relationships/font" Target="fonts/BreeSerif-regular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Ultra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457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914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1371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18288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22860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2743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3200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3657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標題投影片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1844675"/>
            <a:ext cx="7772400" cy="204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371600" y="3886200"/>
            <a:ext cx="6400799" cy="29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70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3371" lvl="1" marL="783771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2192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162560" lvl="3" marL="1737360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162560" lvl="4" marL="2194560" marR="0" rtl="0" algn="l">
              <a:spcBef>
                <a:spcPts val="700"/>
              </a:spcBef>
              <a:buSzPct val="1000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162560" lvl="5" marL="26517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162560" lvl="6" marL="31089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162559" lvl="7" marL="35661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162559" lvl="8" marL="40233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及直排文字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123371" lvl="1" marL="783771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2192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162560" lvl="3" marL="1737360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162560" lvl="4" marL="2194560" marR="0" rtl="0" algn="l">
              <a:spcBef>
                <a:spcPts val="700"/>
              </a:spcBef>
              <a:buSzPct val="1000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162560" lvl="5" marL="26517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162560" lvl="6" marL="31089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162559" lvl="7" marL="35661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162559" lvl="8" marL="40233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直排標題及文字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274637"/>
            <a:ext cx="6019799" cy="6583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123371" lvl="1" marL="783771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2192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162560" lvl="3" marL="1737360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162560" lvl="4" marL="2194560" marR="0" rtl="0" algn="l">
              <a:spcBef>
                <a:spcPts val="700"/>
              </a:spcBef>
              <a:buSzPct val="1000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162560" lvl="5" marL="26517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162560" lvl="6" marL="31089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162559" lvl="7" marL="35661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162559" lvl="8" marL="40233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及物件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123371" lvl="1" marL="783771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2192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162560" lvl="3" marL="1737360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162560" lvl="4" marL="2194560" marR="0" rtl="0" algn="l">
              <a:spcBef>
                <a:spcPts val="700"/>
              </a:spcBef>
              <a:buSzPct val="1000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162560" lvl="5" marL="26517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162560" lvl="6" marL="31089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162559" lvl="7" marL="35661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162559" lvl="8" marL="40233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章節標題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4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3371" lvl="1" marL="783771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2192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162560" lvl="3" marL="1737360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162560" lvl="4" marL="2194560" marR="0" rtl="0" algn="l">
              <a:spcBef>
                <a:spcPts val="700"/>
              </a:spcBef>
              <a:buSzPct val="1000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162560" lvl="5" marL="26517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162560" lvl="6" marL="31089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162559" lvl="7" marL="35661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162559" lvl="8" marL="40233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兩項物件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40385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600"/>
              </a:spcBef>
              <a:buSzPct val="100000"/>
              <a:buFont typeface="Arial"/>
              <a:buChar char="•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155575" lvl="1" marL="790575" marR="0" rtl="0" algn="l">
              <a:spcBef>
                <a:spcPts val="600"/>
              </a:spcBef>
              <a:buSzPct val="100000"/>
              <a:buFont typeface="Arial"/>
              <a:buChar char="–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142239" lvl="2" marL="1234439" marR="0" rtl="0" algn="l">
              <a:spcBef>
                <a:spcPts val="600"/>
              </a:spcBef>
              <a:buSzPct val="100000"/>
              <a:buFont typeface="Arial"/>
              <a:buChar char="•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177800" lvl="3" marL="1727200" marR="0" rtl="0" algn="l">
              <a:spcBef>
                <a:spcPts val="600"/>
              </a:spcBef>
              <a:buSzPct val="100000"/>
              <a:buFont typeface="Arial"/>
              <a:buChar char="–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177800" lvl="4" marL="2184400" marR="0" rtl="0" algn="l">
              <a:spcBef>
                <a:spcPts val="600"/>
              </a:spcBef>
              <a:buSzPct val="100000"/>
              <a:buFont typeface="Arial"/>
              <a:buChar char="»"/>
              <a:defRPr b="0" i="0" sz="2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162560" lvl="5" marL="26517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162560" lvl="6" marL="31089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162559" lvl="7" marL="35661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162559" lvl="8" marL="40233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比對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56810"/>
            <a:ext cx="8229600" cy="11786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435465"/>
            <a:ext cx="4040187" cy="7394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500"/>
              </a:spcBef>
              <a:buFont typeface="Arial"/>
              <a:buNone/>
              <a:defRPr b="1" i="0" sz="2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123371" lvl="1" marL="783771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2192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162560" lvl="3" marL="1737360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162560" lvl="4" marL="2194560" marR="0" rtl="0" algn="l">
              <a:spcBef>
                <a:spcPts val="700"/>
              </a:spcBef>
              <a:buSzPct val="1000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162560" lvl="5" marL="26517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162560" lvl="6" marL="31089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162559" lvl="7" marL="35661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162559" lvl="8" marL="40233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只有標題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空白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含標題的內容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2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575050" y="273050"/>
            <a:ext cx="5111750" cy="6584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123371" lvl="1" marL="783771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2192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162560" lvl="3" marL="1737360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162560" lvl="4" marL="2194560" marR="0" rtl="0" algn="l">
              <a:spcBef>
                <a:spcPts val="700"/>
              </a:spcBef>
              <a:buSzPct val="1000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162560" lvl="5" marL="26517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162560" lvl="6" marL="31089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162559" lvl="7" marL="35661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162559" lvl="8" marL="40233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含標題的圖片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20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00"/>
              </a:spcBef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123371" lvl="1" marL="783771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2192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162560" lvl="3" marL="1737360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162560" lvl="4" marL="2194560" marR="0" rtl="0" algn="l">
              <a:spcBef>
                <a:spcPts val="700"/>
              </a:spcBef>
              <a:buSzPct val="1000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162560" lvl="5" marL="26517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162560" lvl="6" marL="31089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162559" lvl="7" marL="35661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162559" lvl="8" marL="40233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123371" lvl="1" marL="783771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21920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162560" lvl="3" marL="1737360" marR="0" rtl="0" algn="l">
              <a:spcBef>
                <a:spcPts val="700"/>
              </a:spcBef>
              <a:buSzPct val="100000"/>
              <a:buFont typeface="Arial"/>
              <a:buChar char="–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162560" lvl="4" marL="2194560" marR="0" rtl="0" algn="l">
              <a:spcBef>
                <a:spcPts val="700"/>
              </a:spcBef>
              <a:buSzPct val="100000"/>
              <a:buFont typeface="Arial"/>
              <a:buChar char="»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162560" lvl="5" marL="26517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162560" lvl="6" marL="3108960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162559" lvl="7" marL="35661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162559" lvl="8" marL="4023359" marR="0" rtl="0" algn="l">
              <a:spcBef>
                <a:spcPts val="700"/>
              </a:spcBef>
              <a:buSzPct val="100000"/>
              <a:buFont typeface="Arial"/>
              <a:buChar char="•"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553200" y="6404292"/>
            <a:ext cx="2133599" cy="2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MSMUN\banner.png"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sclogo.png"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750" y="2659475"/>
            <a:ext cx="3640925" cy="4130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Shape 56"/>
          <p:cNvGrpSpPr/>
          <p:nvPr/>
        </p:nvGrpSpPr>
        <p:grpSpPr>
          <a:xfrm>
            <a:off x="0" y="1010916"/>
            <a:ext cx="9144000" cy="1656300"/>
            <a:chOff x="0" y="-609600"/>
            <a:chExt cx="9144000" cy="1656300"/>
          </a:xfrm>
        </p:grpSpPr>
        <p:sp>
          <p:nvSpPr>
            <p:cNvPr id="57" name="Shape 57"/>
            <p:cNvSpPr/>
            <p:nvPr/>
          </p:nvSpPr>
          <p:spPr>
            <a:xfrm>
              <a:off x="0" y="-609600"/>
              <a:ext cx="9144000" cy="1656300"/>
            </a:xfrm>
            <a:prstGeom prst="rect">
              <a:avLst/>
            </a:prstGeom>
            <a:solidFill>
              <a:srgbClr val="FFFFFF"/>
            </a:solidFill>
            <a:ln cap="flat" cmpd="sng" w="127000">
              <a:solidFill>
                <a:srgbClr val="4BACC6"/>
              </a:solidFill>
              <a:prstDash val="solid"/>
              <a:bevel/>
              <a:headEnd len="med" w="med" type="none"/>
              <a:tailEnd len="med" w="med" type="none"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-373328"/>
              <a:ext cx="9144000" cy="10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6000">
                  <a:latin typeface="Georgia"/>
                  <a:ea typeface="Georgia"/>
                  <a:cs typeface="Georgia"/>
                  <a:sym typeface="Georgia"/>
                </a:rPr>
                <a:t>口語表達與非正式協商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600">
                  <a:latin typeface="Georgia"/>
                  <a:ea typeface="Georgia"/>
                  <a:cs typeface="Georgia"/>
                  <a:sym typeface="Georgia"/>
                </a:rPr>
                <a:t>Public Speaking and Unmoderated Caucus</a:t>
              </a:r>
            </a:p>
          </p:txBody>
        </p:sp>
      </p:grpSp>
      <p:sp>
        <p:nvSpPr>
          <p:cNvPr id="59" name="Shape 59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819875" y="5439700"/>
            <a:ext cx="3330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講師：林奕忱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29310" y="1797607"/>
            <a:ext cx="8305800" cy="4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-587942" lvl="0" marL="537142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Bree Serif"/>
              <a:buAutoNum type="arabicPeriod"/>
            </a:pP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音量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 V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olume</a:t>
            </a:r>
          </a:p>
          <a:p>
            <a:pPr indent="-587942" lvl="0" marL="537142" marR="0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80000"/>
              <a:buFont typeface="Bree Serif"/>
              <a:buAutoNum type="arabicPeriod"/>
            </a:pPr>
            <a:r>
              <a:rPr lang="en-US" sz="6000">
                <a:latin typeface="Bree Serif"/>
                <a:ea typeface="Bree Serif"/>
                <a:cs typeface="Bree Serif"/>
                <a:sym typeface="Bree Serif"/>
              </a:rPr>
              <a:t>語速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Speed</a:t>
            </a:r>
          </a:p>
          <a:p>
            <a:pPr indent="-587942" lvl="0" marL="537142" marR="0" rtl="0">
              <a:lnSpc>
                <a:spcPct val="150000"/>
              </a:lnSpc>
              <a:spcBef>
                <a:spcPts val="700"/>
              </a:spcBef>
              <a:buSzPct val="80000"/>
              <a:buFont typeface="Bree Serif"/>
              <a:buAutoNum type="arabicPeriod"/>
            </a:pPr>
            <a:r>
              <a:rPr lang="en-US" sz="6000">
                <a:latin typeface="Bree Serif"/>
                <a:ea typeface="Bree Serif"/>
                <a:cs typeface="Bree Serif"/>
                <a:sym typeface="Bree Serif"/>
              </a:rPr>
              <a:t>語調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Tone</a:t>
            </a:r>
          </a:p>
        </p:txBody>
      </p:sp>
      <p:pic>
        <p:nvPicPr>
          <p:cNvPr descr="E:\MSMUN\banner.png"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6588224" y="6256655"/>
            <a:ext cx="2555778" cy="89331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153" name="Shape 153"/>
          <p:cNvSpPr/>
          <p:nvPr/>
        </p:nvSpPr>
        <p:spPr>
          <a:xfrm>
            <a:off x="454087" y="235660"/>
            <a:ext cx="8229600" cy="1143001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聲音 </a:t>
            </a: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VOICES</a:t>
            </a:r>
          </a:p>
        </p:txBody>
      </p:sp>
      <p:sp>
        <p:nvSpPr>
          <p:cNvPr id="154" name="Shape 154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19084" l="11901" r="15169" t="22501"/>
          <a:stretch/>
        </p:blipFill>
        <p:spPr>
          <a:xfrm flipH="1">
            <a:off x="5126908" y="2539228"/>
            <a:ext cx="3556800" cy="2848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sclogo.png"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475" y="1706200"/>
            <a:ext cx="3640925" cy="41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type="title"/>
          </p:nvPr>
        </p:nvSpPr>
        <p:spPr>
          <a:xfrm>
            <a:off x="457200" y="312811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bevel/>
            <a:headEnd len="med" w="med" type="none"/>
            <a:tailEnd len="med" w="med" type="none"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6000">
                <a:latin typeface="Bree Serif"/>
                <a:ea typeface="Bree Serif"/>
                <a:cs typeface="Bree Serif"/>
                <a:sym typeface="Bree Serif"/>
              </a:rPr>
              <a:t>技能 </a:t>
            </a:r>
            <a:r>
              <a:rPr b="1"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SKILLS </a:t>
            </a:r>
          </a:p>
        </p:txBody>
      </p:sp>
      <p:pic>
        <p:nvPicPr>
          <p:cNvPr descr="E:\MSMUN\banner.png"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222" y="6231796"/>
            <a:ext cx="9150300" cy="6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6588224" y="6256655"/>
            <a:ext cx="2555700" cy="98489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34987" y="1159467"/>
            <a:ext cx="81726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Bree Serif"/>
              <a:ea typeface="Bree Serif"/>
              <a:cs typeface="Bree Serif"/>
              <a:sym typeface="Bree Serif"/>
            </a:endParaRPr>
          </a:p>
          <a:p>
            <a:pPr indent="-576543" lvl="0" marL="49329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3333"/>
              <a:buFont typeface="Arial"/>
              <a:buAutoNum type="arabicPeriod"/>
            </a:pPr>
            <a:r>
              <a:rPr b="1"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眼神</a:t>
            </a: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EYE CONTACT</a:t>
            </a:r>
          </a:p>
          <a:p>
            <a:pPr indent="-576543" lvl="0" marL="49329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3333"/>
              <a:buFont typeface="Arial"/>
              <a:buAutoNum type="arabicPeriod"/>
            </a:pPr>
            <a:r>
              <a:rPr b="1" lang="en-US" sz="6000">
                <a:latin typeface="Bree Serif"/>
                <a:ea typeface="Bree Serif"/>
                <a:cs typeface="Bree Serif"/>
                <a:sym typeface="Bree Serif"/>
              </a:rPr>
              <a:t>手勢 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HAND GESTURE</a:t>
            </a:r>
          </a:p>
          <a:p>
            <a:pPr indent="-576543" lvl="0" marL="49329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3333"/>
              <a:buFont typeface="Arial"/>
              <a:buAutoNum type="arabicPeriod"/>
            </a:pPr>
            <a:r>
              <a:rPr b="1" lang="en-US" sz="6000">
                <a:latin typeface="Bree Serif"/>
                <a:ea typeface="Bree Serif"/>
                <a:cs typeface="Bree Serif"/>
                <a:sym typeface="Bree Serif"/>
              </a:rPr>
              <a:t>站姿</a:t>
            </a:r>
            <a:r>
              <a:rPr i="0" lang="en-US" sz="50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POSTURE</a:t>
            </a:r>
          </a:p>
          <a:p>
            <a:pPr indent="-576543" lvl="0" marL="493294" marR="0" rtl="0" algn="l">
              <a:lnSpc>
                <a:spcPct val="140000"/>
              </a:lnSpc>
              <a:spcBef>
                <a:spcPts val="600"/>
              </a:spcBef>
              <a:buSzPct val="83333"/>
              <a:buFont typeface="Arial"/>
              <a:buAutoNum type="arabicPeriod"/>
            </a:pPr>
            <a:r>
              <a:rPr b="1" lang="en-US" sz="6000">
                <a:latin typeface="Bree Serif"/>
                <a:ea typeface="Bree Serif"/>
                <a:cs typeface="Bree Serif"/>
                <a:sym typeface="Bree Serif"/>
              </a:rPr>
              <a:t>聲音</a:t>
            </a:r>
            <a:r>
              <a:rPr i="0" lang="en-US" sz="50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VOICE</a:t>
            </a:r>
          </a:p>
        </p:txBody>
      </p:sp>
      <p:sp>
        <p:nvSpPr>
          <p:cNvPr id="165" name="Shape 165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MSMUN\banner.png"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6588224" y="6256655"/>
            <a:ext cx="2555778" cy="89331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172" name="Shape 172"/>
          <p:cNvSpPr/>
          <p:nvPr/>
        </p:nvSpPr>
        <p:spPr>
          <a:xfrm>
            <a:off x="457199" y="2133058"/>
            <a:ext cx="8229600" cy="2591884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HOOK,  POINT,  ACTION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如何組織內容？</a:t>
            </a:r>
          </a:p>
        </p:txBody>
      </p:sp>
      <p:sp>
        <p:nvSpPr>
          <p:cNvPr id="173" name="Shape 173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-6225" y="1889275"/>
            <a:ext cx="9190200" cy="4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-756664" lvl="0" marL="59664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開頭             引子     HOOK</a:t>
            </a:r>
          </a:p>
          <a:p>
            <a:pPr indent="-756664" lvl="0" marL="596644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中間             論點     POINT</a:t>
            </a:r>
          </a:p>
          <a:p>
            <a:pPr indent="-756664" lvl="0" marL="596645" marR="0" rtl="0" algn="l">
              <a:lnSpc>
                <a:spcPct val="150000"/>
              </a:lnSpc>
              <a:spcBef>
                <a:spcPts val="800"/>
              </a:spcBef>
              <a:buSzPct val="100000"/>
              <a:buFont typeface="Arial"/>
              <a:buChar char="•"/>
            </a:pP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結尾             行動    ACTION</a:t>
            </a:r>
          </a:p>
        </p:txBody>
      </p:sp>
      <p:pic>
        <p:nvPicPr>
          <p:cNvPr descr="E:\MSMUN\banner.png"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/>
          <p:nvPr/>
        </p:nvSpPr>
        <p:spPr>
          <a:xfrm>
            <a:off x="6588224" y="6256655"/>
            <a:ext cx="2555777" cy="98475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181" name="Shape 181"/>
          <p:cNvSpPr/>
          <p:nvPr/>
        </p:nvSpPr>
        <p:spPr>
          <a:xfrm>
            <a:off x="457200" y="368300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BBB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HOOK,  POINT,  ACTION</a:t>
            </a:r>
          </a:p>
        </p:txBody>
      </p:sp>
      <p:sp>
        <p:nvSpPr>
          <p:cNvPr id="182" name="Shape 182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  <p:sp>
        <p:nvSpPr>
          <p:cNvPr id="183" name="Shape 183"/>
          <p:cNvSpPr/>
          <p:nvPr/>
        </p:nvSpPr>
        <p:spPr>
          <a:xfrm>
            <a:off x="2701171" y="3350848"/>
            <a:ext cx="1044000" cy="116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2701171" y="1903048"/>
            <a:ext cx="1044000" cy="116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701171" y="4874848"/>
            <a:ext cx="1044000" cy="116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978875" y="1914350"/>
            <a:ext cx="81240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-609600" lvl="0" marL="4572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Bree Serif"/>
              <a:buAutoNum type="arabicPeriod"/>
            </a:pP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了解你的</a:t>
            </a:r>
            <a:r>
              <a:rPr lang="en-US" sz="6000">
                <a:latin typeface="Bree Serif"/>
                <a:ea typeface="Bree Serif"/>
                <a:cs typeface="Bree Serif"/>
                <a:sym typeface="Bree Serif"/>
              </a:rPr>
              <a:t>觀眾</a:t>
            </a:r>
          </a:p>
          <a:p>
            <a:pPr indent="-609600" lvl="0" marL="4572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Bree Serif"/>
              <a:buAutoNum type="arabicPeriod"/>
            </a:pPr>
            <a:r>
              <a:rPr lang="en-US" sz="6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提一個問題</a:t>
            </a: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                                   </a:t>
            </a:r>
          </a:p>
          <a:p>
            <a:pPr indent="-609600" lvl="0" marL="45720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Bree Serif"/>
              <a:buAutoNum type="arabicPeriod"/>
            </a:pP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引述可靠數據</a:t>
            </a:r>
          </a:p>
        </p:txBody>
      </p:sp>
      <p:pic>
        <p:nvPicPr>
          <p:cNvPr descr="E:\MSMUN\banner.png"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6588224" y="6256655"/>
            <a:ext cx="2555778" cy="89331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193" name="Shape 193"/>
          <p:cNvSpPr/>
          <p:nvPr/>
        </p:nvSpPr>
        <p:spPr>
          <a:xfrm>
            <a:off x="457200" y="368300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引子 </a:t>
            </a: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HOOK</a:t>
            </a:r>
          </a:p>
        </p:txBody>
      </p:sp>
      <p:sp>
        <p:nvSpPr>
          <p:cNvPr id="194" name="Shape 194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1040318" y="1951215"/>
            <a:ext cx="8130300" cy="3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605589" lvl="0" marL="42778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AutoNum type="arabicPeriod"/>
            </a:pP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清楚易懂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—Clear</a:t>
            </a:r>
          </a:p>
          <a:p>
            <a:pPr indent="-605589" lvl="0" marL="427789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AutoNum type="arabicPeriod"/>
            </a:pP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簡潔</a:t>
            </a: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有力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—Concise</a:t>
            </a:r>
          </a:p>
          <a:p>
            <a:pPr indent="-605589" lvl="0" marL="427789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AutoNum type="arabicPeriod"/>
            </a:pP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架構完整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—Organised</a:t>
            </a:r>
          </a:p>
        </p:txBody>
      </p:sp>
      <p:pic>
        <p:nvPicPr>
          <p:cNvPr descr="E:\MSMUN\banner.png"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6588224" y="6256655"/>
            <a:ext cx="2555778" cy="89331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202" name="Shape 202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  <p:sp>
        <p:nvSpPr>
          <p:cNvPr id="203" name="Shape 203"/>
          <p:cNvSpPr/>
          <p:nvPr/>
        </p:nvSpPr>
        <p:spPr>
          <a:xfrm>
            <a:off x="457200" y="368300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論點</a:t>
            </a:r>
            <a:r>
              <a:rPr lang="en-US" sz="6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POINT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MSMUN\banner.png"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x="6588224" y="6256655"/>
            <a:ext cx="2555778" cy="89331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210" name="Shape 210"/>
          <p:cNvSpPr/>
          <p:nvPr/>
        </p:nvSpPr>
        <p:spPr>
          <a:xfrm>
            <a:off x="457200" y="368300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行動 </a:t>
            </a: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ACTION</a:t>
            </a:r>
          </a:p>
        </p:txBody>
      </p:sp>
      <p:sp>
        <p:nvSpPr>
          <p:cNvPr id="211" name="Shape 211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13738">
            <a:off x="2081143" y="1405034"/>
            <a:ext cx="5099136" cy="5085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934426"/>
            <a:ext cx="8229600" cy="3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1" i="1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題目：</a:t>
            </a:r>
          </a:p>
          <a:p>
            <a:pPr indent="0" lvl="0" marL="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1" i="1" lang="en-US" sz="6000">
                <a:latin typeface="Bree Serif"/>
                <a:ea typeface="Bree Serif"/>
                <a:cs typeface="Bree Serif"/>
                <a:sym typeface="Bree Serif"/>
              </a:rPr>
              <a:t>&lt;我最喜歡的一部電影&gt;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700"/>
              </a:spcBef>
              <a:buSzPct val="25000"/>
              <a:buFont typeface="Arial"/>
              <a:buNone/>
            </a:pPr>
            <a:r>
              <a:rPr i="0" lang="en-US" sz="36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*試著運用前面所學！</a:t>
            </a:r>
          </a:p>
        </p:txBody>
      </p:sp>
      <p:pic>
        <p:nvPicPr>
          <p:cNvPr descr="E:\MSMUN\banner.png"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6588224" y="6256655"/>
            <a:ext cx="2555778" cy="89331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220" name="Shape 220"/>
          <p:cNvSpPr/>
          <p:nvPr/>
        </p:nvSpPr>
        <p:spPr>
          <a:xfrm>
            <a:off x="457200" y="338211"/>
            <a:ext cx="8229600" cy="1143001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latin typeface="Bree Serif"/>
                <a:ea typeface="Bree Serif"/>
                <a:cs typeface="Bree Serif"/>
                <a:sym typeface="Bree Serif"/>
              </a:rPr>
              <a:t>牛刀小試 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PRACTICE</a:t>
            </a:r>
          </a:p>
        </p:txBody>
      </p:sp>
      <p:sp>
        <p:nvSpPr>
          <p:cNvPr id="221" name="Shape 221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MSMUN\banner.png"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>
            <p:ph type="title"/>
          </p:nvPr>
        </p:nvSpPr>
        <p:spPr>
          <a:xfrm>
            <a:off x="457200" y="2299890"/>
            <a:ext cx="8229600" cy="225822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bevel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非正式協商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UNMODERATED CAUCUS</a:t>
            </a:r>
            <a:r>
              <a:rPr lang="en-US"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</a:t>
            </a:r>
          </a:p>
        </p:txBody>
      </p:sp>
      <p:sp>
        <p:nvSpPr>
          <p:cNvPr id="228" name="Shape 228"/>
          <p:cNvSpPr/>
          <p:nvPr/>
        </p:nvSpPr>
        <p:spPr>
          <a:xfrm>
            <a:off x="6588224" y="6256655"/>
            <a:ext cx="2555778" cy="89331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229" name="Shape 229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MSMUN\banner.png"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6588224" y="6256655"/>
            <a:ext cx="2555777" cy="98475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236" name="Shape 236"/>
          <p:cNvSpPr/>
          <p:nvPr/>
        </p:nvSpPr>
        <p:spPr>
          <a:xfrm>
            <a:off x="457200" y="368300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BBB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latin typeface="Impact"/>
                <a:ea typeface="Impact"/>
                <a:cs typeface="Impact"/>
                <a:sym typeface="Impact"/>
              </a:rPr>
              <a:t>非正式協商</a:t>
            </a:r>
            <a:r>
              <a:rPr lang="en-US" sz="4800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3000">
                <a:latin typeface="Bree Serif"/>
                <a:ea typeface="Bree Serif"/>
                <a:cs typeface="Bree Serif"/>
                <a:sym typeface="Bree Serif"/>
              </a:rPr>
              <a:t>UNMODERATED CAUCUS</a:t>
            </a:r>
          </a:p>
        </p:txBody>
      </p:sp>
      <p:sp>
        <p:nvSpPr>
          <p:cNvPr id="237" name="Shape 237"/>
          <p:cNvSpPr/>
          <p:nvPr/>
        </p:nvSpPr>
        <p:spPr>
          <a:xfrm>
            <a:off x="0" y="2120900"/>
            <a:ext cx="9150300" cy="3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680464" lvl="0" marL="596644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b="1" i="0" lang="en-US" sz="4800" u="none" cap="none" strike="noStrike"/>
              <a:t>正式會議</a:t>
            </a:r>
            <a:r>
              <a:rPr i="0" lang="en-US" sz="4800" u="none" cap="none" strike="noStrike"/>
              <a:t>將暫停</a:t>
            </a:r>
            <a:r>
              <a:rPr lang="en-US" sz="4800"/>
              <a:t>，</a:t>
            </a:r>
          </a:p>
          <a:p>
            <a:pPr indent="-680464" lvl="0" marL="596644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i="0" lang="en-US" sz="4800" u="none" cap="none" strike="noStrike"/>
              <a:t>代表們離開座位</a:t>
            </a:r>
            <a:r>
              <a:rPr lang="en-US" sz="4800"/>
              <a:t>與其他代表</a:t>
            </a:r>
            <a:r>
              <a:rPr i="0" lang="en-US" sz="4800" u="none" cap="none" strike="noStrike"/>
              <a:t>相互協商討論、遊說、撰寫文件。</a:t>
            </a:r>
          </a:p>
        </p:txBody>
      </p:sp>
      <p:sp>
        <p:nvSpPr>
          <p:cNvPr id="238" name="Shape 238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4087" y="449914"/>
            <a:ext cx="8229600" cy="1182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bevel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0" lang="en-US" sz="6000" u="none" cap="none" strike="noStrike">
                <a:latin typeface="Ultra"/>
                <a:ea typeface="Ultra"/>
                <a:cs typeface="Ultra"/>
                <a:sym typeface="Ultra"/>
              </a:rPr>
              <a:t>SKILLS  </a:t>
            </a:r>
          </a:p>
        </p:txBody>
      </p:sp>
      <p:sp>
        <p:nvSpPr>
          <p:cNvPr id="66" name="Shape 66"/>
          <p:cNvSpPr/>
          <p:nvPr/>
        </p:nvSpPr>
        <p:spPr>
          <a:xfrm>
            <a:off x="457199" y="1897089"/>
            <a:ext cx="8229600" cy="1189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>
                <a:latin typeface="Ultra"/>
                <a:ea typeface="Ultra"/>
                <a:cs typeface="Ultra"/>
                <a:sym typeface="Ultra"/>
              </a:rPr>
              <a:t>HOOK, POINT, ACTION</a:t>
            </a:r>
            <a:r>
              <a:rPr lang="en-US" sz="6000">
                <a:latin typeface="Ultra"/>
                <a:ea typeface="Ultra"/>
                <a:cs typeface="Ultra"/>
                <a:sym typeface="Ultra"/>
              </a:rPr>
              <a:t>  </a:t>
            </a:r>
          </a:p>
        </p:txBody>
      </p:sp>
      <p:sp>
        <p:nvSpPr>
          <p:cNvPr id="67" name="Shape 67"/>
          <p:cNvSpPr/>
          <p:nvPr/>
        </p:nvSpPr>
        <p:spPr>
          <a:xfrm>
            <a:off x="454087" y="4681182"/>
            <a:ext cx="8229600" cy="11295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>
                <a:latin typeface="Ultra"/>
                <a:ea typeface="Ultra"/>
                <a:cs typeface="Ultra"/>
                <a:sym typeface="Ultra"/>
              </a:rPr>
              <a:t>UNMODERATED CAUCUS</a:t>
            </a:r>
          </a:p>
        </p:txBody>
      </p:sp>
      <p:sp>
        <p:nvSpPr>
          <p:cNvPr id="68" name="Shape 68"/>
          <p:cNvSpPr/>
          <p:nvPr/>
        </p:nvSpPr>
        <p:spPr>
          <a:xfrm>
            <a:off x="454087" y="3351473"/>
            <a:ext cx="8229600" cy="10689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latin typeface="Ultra"/>
                <a:ea typeface="Ultra"/>
                <a:cs typeface="Ultra"/>
                <a:sym typeface="Ultra"/>
              </a:rPr>
              <a:t>PRACTICE</a:t>
            </a:r>
          </a:p>
        </p:txBody>
      </p:sp>
      <p:pic>
        <p:nvPicPr>
          <p:cNvPr descr="E:\MSMUN\banner.png"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3" y="6231796"/>
            <a:ext cx="9150300" cy="6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MSMUN\banner.png"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300" cy="6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6588224" y="6256655"/>
            <a:ext cx="2555700" cy="98489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245" name="Shape 245"/>
          <p:cNvSpPr/>
          <p:nvPr/>
        </p:nvSpPr>
        <p:spPr>
          <a:xfrm>
            <a:off x="457200" y="368300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BBB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latin typeface="Impact"/>
                <a:ea typeface="Impact"/>
                <a:cs typeface="Impact"/>
                <a:sym typeface="Impact"/>
              </a:rPr>
              <a:t>非正式協商</a:t>
            </a:r>
            <a:r>
              <a:rPr lang="en-US" sz="4800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3000">
                <a:latin typeface="Bree Serif"/>
                <a:ea typeface="Bree Serif"/>
                <a:cs typeface="Bree Serif"/>
                <a:sym typeface="Bree Serif"/>
              </a:rPr>
              <a:t>UNMODERATED CAUCUS</a:t>
            </a:r>
          </a:p>
        </p:txBody>
      </p:sp>
      <p:sp>
        <p:nvSpPr>
          <p:cNvPr id="246" name="Shape 246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  <p:pic>
        <p:nvPicPr>
          <p:cNvPr descr="DSC_0036.jpg"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" y="1663700"/>
            <a:ext cx="6648351" cy="4415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20125" y="1701348"/>
            <a:ext cx="8056200" cy="44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500061" lvl="0" marL="4063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Bree Serif"/>
              <a:buAutoNum type="arabicPeriod"/>
            </a:pP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保持自信 Be con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fident</a:t>
            </a:r>
          </a:p>
          <a:p>
            <a:pPr indent="-500061" lvl="0" marL="406399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Bree Serif"/>
              <a:buAutoNum type="arabicPeriod"/>
            </a:pP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釐清自己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的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立場 Be clear</a:t>
            </a:r>
          </a:p>
          <a:p>
            <a:pPr indent="-500061" lvl="0" marL="40639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Bree Serif"/>
              <a:buAutoNum type="arabicPeriod"/>
            </a:pP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主動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參與討論 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Be active</a:t>
            </a:r>
          </a:p>
          <a:p>
            <a:pPr indent="-500061" lvl="0" marL="40639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Bree Serif"/>
              <a:buAutoNum type="arabicPeriod"/>
            </a:pPr>
            <a:r>
              <a:rPr b="1" lang="en-US" sz="4800">
                <a:latin typeface="Bree Serif"/>
                <a:ea typeface="Bree Serif"/>
                <a:cs typeface="Bree Serif"/>
                <a:sym typeface="Bree Serif"/>
              </a:rPr>
              <a:t>積極聆聽意見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 Be 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a listener</a:t>
            </a:r>
          </a:p>
          <a:p>
            <a:pPr indent="-500061" lvl="0" marL="406398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Bree Serif"/>
              <a:buAutoNum type="arabicPeriod"/>
            </a:pP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建設性協商 Be constructive</a:t>
            </a:r>
          </a:p>
        </p:txBody>
      </p:sp>
      <p:pic>
        <p:nvPicPr>
          <p:cNvPr descr="E:\MSMUN\banner.png"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6588224" y="6256655"/>
            <a:ext cx="2555778" cy="89331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255" name="Shape 255"/>
          <p:cNvSpPr/>
          <p:nvPr/>
        </p:nvSpPr>
        <p:spPr>
          <a:xfrm>
            <a:off x="457200" y="368300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latin typeface="Bree Serif"/>
                <a:ea typeface="Bree Serif"/>
                <a:cs typeface="Bree Serif"/>
                <a:sym typeface="Bree Serif"/>
              </a:rPr>
              <a:t>效率協商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EFFECTIVE DISCUSSION</a:t>
            </a:r>
          </a:p>
        </p:txBody>
      </p:sp>
      <p:sp>
        <p:nvSpPr>
          <p:cNvPr id="256" name="Shape 256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estions.jpg"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262" y="0"/>
            <a:ext cx="4370437" cy="2869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MSMUN\banner.png" id="262" name="Shape 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222" y="6231796"/>
            <a:ext cx="9150223" cy="65358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454087" y="2636910"/>
            <a:ext cx="8229600" cy="1143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BBB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latin typeface="Bree Serif"/>
                <a:ea typeface="Bree Serif"/>
                <a:cs typeface="Bree Serif"/>
                <a:sym typeface="Bree Serif"/>
              </a:rPr>
              <a:t>有問題嗎？</a:t>
            </a:r>
          </a:p>
        </p:txBody>
      </p:sp>
      <p:sp>
        <p:nvSpPr>
          <p:cNvPr id="264" name="Shape 264"/>
          <p:cNvSpPr/>
          <p:nvPr/>
        </p:nvSpPr>
        <p:spPr>
          <a:xfrm>
            <a:off x="6588224" y="6256655"/>
            <a:ext cx="2555777" cy="98475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265" name="Shape 265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MSMUN\banner.png"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6605410" y="6259892"/>
            <a:ext cx="2555777" cy="98475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272" name="Shape 272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  <p:sp>
        <p:nvSpPr>
          <p:cNvPr id="273" name="Shape 273"/>
          <p:cNvSpPr/>
          <p:nvPr/>
        </p:nvSpPr>
        <p:spPr>
          <a:xfrm>
            <a:off x="530300" y="2234771"/>
            <a:ext cx="8229600" cy="1545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BBB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8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謝謝大家</a:t>
            </a:r>
            <a:r>
              <a:rPr lang="en-US" sz="8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sclogo.pn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475" y="1706200"/>
            <a:ext cx="3640925" cy="41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type="title"/>
          </p:nvPr>
        </p:nvSpPr>
        <p:spPr>
          <a:xfrm>
            <a:off x="457200" y="312811"/>
            <a:ext cx="8229600" cy="1143001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bevel/>
            <a:headEnd len="med" w="med" type="none"/>
            <a:tailEnd len="med" w="med" type="none"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6000">
                <a:latin typeface="Bree Serif"/>
                <a:ea typeface="Bree Serif"/>
                <a:cs typeface="Bree Serif"/>
                <a:sym typeface="Bree Serif"/>
              </a:rPr>
              <a:t>技能 </a:t>
            </a:r>
            <a:r>
              <a:rPr b="1"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SKILLS </a:t>
            </a:r>
          </a:p>
        </p:txBody>
      </p:sp>
      <p:pic>
        <p:nvPicPr>
          <p:cNvPr descr="E:\MSMUN\banner.png"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222" y="6231796"/>
            <a:ext cx="9150223" cy="65358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6588224" y="6256655"/>
            <a:ext cx="2555777" cy="984758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34987" y="1159467"/>
            <a:ext cx="81726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Bree Serif"/>
              <a:ea typeface="Bree Serif"/>
              <a:cs typeface="Bree Serif"/>
              <a:sym typeface="Bree Serif"/>
            </a:endParaRPr>
          </a:p>
          <a:p>
            <a:pPr indent="-576542" lvl="0" marL="49329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3333"/>
              <a:buFont typeface="Arial"/>
              <a:buAutoNum type="arabicPeriod"/>
            </a:pPr>
            <a:r>
              <a:rPr b="1"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眼神</a:t>
            </a: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EYE CONTACT</a:t>
            </a:r>
          </a:p>
          <a:p>
            <a:pPr indent="-576542" lvl="0" marL="49329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3333"/>
              <a:buFont typeface="Arial"/>
              <a:buAutoNum type="arabicPeriod"/>
            </a:pPr>
            <a:r>
              <a:rPr b="1" lang="en-US" sz="6000">
                <a:latin typeface="Bree Serif"/>
                <a:ea typeface="Bree Serif"/>
                <a:cs typeface="Bree Serif"/>
                <a:sym typeface="Bree Serif"/>
              </a:rPr>
              <a:t>手勢 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HAND GESTURE</a:t>
            </a:r>
          </a:p>
          <a:p>
            <a:pPr indent="-576542" lvl="0" marL="49329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3333"/>
              <a:buFont typeface="Arial"/>
              <a:buAutoNum type="arabicPeriod"/>
            </a:pPr>
            <a:r>
              <a:rPr b="1" lang="en-US" sz="6000">
                <a:latin typeface="Bree Serif"/>
                <a:ea typeface="Bree Serif"/>
                <a:cs typeface="Bree Serif"/>
                <a:sym typeface="Bree Serif"/>
              </a:rPr>
              <a:t>站姿</a:t>
            </a:r>
            <a:r>
              <a:rPr i="0" lang="en-US" sz="50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POSTURE</a:t>
            </a:r>
          </a:p>
          <a:p>
            <a:pPr indent="-576542" lvl="0" marL="493294" marR="0" rtl="0" algn="l">
              <a:lnSpc>
                <a:spcPct val="140000"/>
              </a:lnSpc>
              <a:spcBef>
                <a:spcPts val="600"/>
              </a:spcBef>
              <a:buSzPct val="83333"/>
              <a:buFont typeface="Arial"/>
              <a:buAutoNum type="arabicPeriod"/>
            </a:pPr>
            <a:r>
              <a:rPr b="1" lang="en-US" sz="6000">
                <a:latin typeface="Bree Serif"/>
                <a:ea typeface="Bree Serif"/>
                <a:cs typeface="Bree Serif"/>
                <a:sym typeface="Bree Serif"/>
              </a:rPr>
              <a:t>聲音</a:t>
            </a:r>
            <a:r>
              <a:rPr i="0" lang="en-US" sz="50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VOICE</a:t>
            </a:r>
          </a:p>
        </p:txBody>
      </p:sp>
      <p:sp>
        <p:nvSpPr>
          <p:cNvPr id="80" name="Shape 80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792558" y="1748483"/>
            <a:ext cx="7427100" cy="3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-461961" lvl="0" marL="385761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Bree Serif"/>
              <a:buChar char="•"/>
            </a:pP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與聽眾產生連結</a:t>
            </a:r>
          </a:p>
          <a:p>
            <a:pPr indent="-461961" lvl="0" marL="385761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Bree Serif"/>
              <a:buChar char="•"/>
            </a:pP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選擇焦點，眼神變換</a:t>
            </a:r>
          </a:p>
          <a:p>
            <a:pPr indent="-461961" lvl="0" marL="385761" rtl="0">
              <a:lnSpc>
                <a:spcPct val="115000"/>
              </a:lnSpc>
              <a:spcBef>
                <a:spcPts val="800"/>
              </a:spcBef>
              <a:buSzPct val="100000"/>
              <a:buFont typeface="Bree Serif"/>
              <a:buChar char="•"/>
            </a:pP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可以看人的額頭或眉心</a:t>
            </a:r>
          </a:p>
        </p:txBody>
      </p:sp>
      <p:pic>
        <p:nvPicPr>
          <p:cNvPr descr="E:\MSMUN\banner.png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6588224" y="6256655"/>
            <a:ext cx="2555778" cy="89331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88" name="Shape 88"/>
          <p:cNvSpPr/>
          <p:nvPr/>
        </p:nvSpPr>
        <p:spPr>
          <a:xfrm>
            <a:off x="467543" y="260646"/>
            <a:ext cx="8229600" cy="1143001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0" lang="en-US" sz="6000" u="none" cap="none" strike="noStrike">
                <a:latin typeface="Bree Serif"/>
                <a:ea typeface="Bree Serif"/>
                <a:cs typeface="Bree Serif"/>
                <a:sym typeface="Bree Serif"/>
              </a:rPr>
              <a:t>眼神 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E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YE CONTACT</a:t>
            </a:r>
          </a:p>
        </p:txBody>
      </p:sp>
      <p:sp>
        <p:nvSpPr>
          <p:cNvPr id="89" name="Shape 89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433275" y="1320025"/>
            <a:ext cx="8364600" cy="3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-US" sz="2376" u="none" cap="none" strike="noStrike">
                <a:latin typeface="Impact"/>
                <a:ea typeface="Impact"/>
                <a:cs typeface="Impact"/>
                <a:sym typeface="Impact"/>
              </a:rPr>
              <a:t>    </a:t>
            </a:r>
          </a:p>
          <a:p>
            <a:pPr indent="0" lvl="0" marL="0" marR="0" rtl="0" algn="ctr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狂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看螢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幕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THE READER</a:t>
            </a:r>
          </a:p>
          <a:p>
            <a:pPr indent="0" lvl="0" marL="0" marR="0" rtl="0" algn="ctr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眼神閃爍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THE BLINKER</a:t>
            </a:r>
          </a:p>
          <a:p>
            <a:pPr indent="0" lvl="0" marL="0" marR="0" rtl="0" algn="ctr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狂看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地板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THE FLOOR LOVER</a:t>
            </a: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buSzPct val="25000"/>
              <a:buFont typeface="Arial"/>
              <a:buNone/>
            </a:pPr>
            <a:r>
              <a:rPr b="0" i="0" lang="en-US" sz="2376" u="none" cap="none" strike="noStrike">
                <a:latin typeface="Impact"/>
                <a:ea typeface="Impact"/>
                <a:cs typeface="Impact"/>
                <a:sym typeface="Impact"/>
              </a:rPr>
              <a:t>            </a:t>
            </a:r>
          </a:p>
        </p:txBody>
      </p:sp>
      <p:pic>
        <p:nvPicPr>
          <p:cNvPr descr="E:\MSMUN\banner.png"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6588224" y="6256655"/>
            <a:ext cx="2555777" cy="98475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97" name="Shape 97"/>
          <p:cNvSpPr/>
          <p:nvPr/>
        </p:nvSpPr>
        <p:spPr>
          <a:xfrm>
            <a:off x="467543" y="260646"/>
            <a:ext cx="8229600" cy="1143001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BBB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眼神 </a:t>
            </a: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EYE CONTACT</a:t>
            </a:r>
          </a:p>
        </p:txBody>
      </p:sp>
      <p:sp>
        <p:nvSpPr>
          <p:cNvPr id="98" name="Shape 98"/>
          <p:cNvSpPr/>
          <p:nvPr/>
        </p:nvSpPr>
        <p:spPr>
          <a:xfrm>
            <a:off x="2118690" y="1866844"/>
            <a:ext cx="1080000" cy="1103400"/>
          </a:xfrm>
          <a:custGeom>
            <a:pathLst>
              <a:path extrusionOk="0" h="120000" w="12000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  <a:close/>
                <a:moveTo>
                  <a:pt x="93000" y="78038"/>
                </a:moveTo>
                <a:lnTo>
                  <a:pt x="93000" y="78038"/>
                </a:lnTo>
                <a:cubicBezTo>
                  <a:pt x="102838" y="59583"/>
                  <a:pt x="96038" y="36544"/>
                  <a:pt x="77811" y="26583"/>
                </a:cubicBezTo>
                <a:cubicBezTo>
                  <a:pt x="66611" y="20461"/>
                  <a:pt x="53111" y="20511"/>
                  <a:pt x="41955" y="26711"/>
                </a:cubicBezTo>
                <a:close/>
                <a:moveTo>
                  <a:pt x="27000" y="41961"/>
                </a:moveTo>
                <a:lnTo>
                  <a:pt x="27000" y="41961"/>
                </a:lnTo>
                <a:cubicBezTo>
                  <a:pt x="17161" y="60416"/>
                  <a:pt x="23961" y="83455"/>
                  <a:pt x="42188" y="93416"/>
                </a:cubicBezTo>
                <a:cubicBezTo>
                  <a:pt x="53388" y="99538"/>
                  <a:pt x="66888" y="99488"/>
                  <a:pt x="78044" y="93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2136692" y="3298277"/>
            <a:ext cx="1044000" cy="1038900"/>
          </a:xfrm>
          <a:custGeom>
            <a:pathLst>
              <a:path extrusionOk="0" h="120000" w="12000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  <a:close/>
                <a:moveTo>
                  <a:pt x="93077" y="77838"/>
                </a:moveTo>
                <a:lnTo>
                  <a:pt x="93077" y="77838"/>
                </a:lnTo>
                <a:cubicBezTo>
                  <a:pt x="102961" y="59622"/>
                  <a:pt x="96161" y="36866"/>
                  <a:pt x="77894" y="27016"/>
                </a:cubicBezTo>
                <a:cubicBezTo>
                  <a:pt x="66750" y="21005"/>
                  <a:pt x="53316" y="20994"/>
                  <a:pt x="42161" y="26988"/>
                </a:cubicBezTo>
                <a:close/>
                <a:moveTo>
                  <a:pt x="26922" y="42161"/>
                </a:moveTo>
                <a:lnTo>
                  <a:pt x="26922" y="42161"/>
                </a:lnTo>
                <a:cubicBezTo>
                  <a:pt x="17038" y="60377"/>
                  <a:pt x="23838" y="83133"/>
                  <a:pt x="42105" y="92983"/>
                </a:cubicBezTo>
                <a:cubicBezTo>
                  <a:pt x="53250" y="98994"/>
                  <a:pt x="66683" y="99005"/>
                  <a:pt x="77838" y="930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2203897" y="4851737"/>
            <a:ext cx="1062000" cy="1017900"/>
          </a:xfrm>
          <a:custGeom>
            <a:pathLst>
              <a:path extrusionOk="0" h="120000" w="12000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  <a:close/>
                <a:moveTo>
                  <a:pt x="93544" y="78305"/>
                </a:moveTo>
                <a:lnTo>
                  <a:pt x="93544" y="78305"/>
                </a:lnTo>
                <a:cubicBezTo>
                  <a:pt x="103900" y="60227"/>
                  <a:pt x="97283" y="37377"/>
                  <a:pt x="78755" y="27272"/>
                </a:cubicBezTo>
                <a:cubicBezTo>
                  <a:pt x="67272" y="21000"/>
                  <a:pt x="53294" y="20905"/>
                  <a:pt x="41716" y="27016"/>
                </a:cubicBezTo>
                <a:close/>
                <a:moveTo>
                  <a:pt x="26455" y="41694"/>
                </a:moveTo>
                <a:lnTo>
                  <a:pt x="26455" y="41694"/>
                </a:lnTo>
                <a:cubicBezTo>
                  <a:pt x="16100" y="59772"/>
                  <a:pt x="22716" y="82622"/>
                  <a:pt x="41244" y="92727"/>
                </a:cubicBezTo>
                <a:cubicBezTo>
                  <a:pt x="52727" y="99000"/>
                  <a:pt x="66705" y="99094"/>
                  <a:pt x="78283" y="929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466277" y="158593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-533400" lvl="0" marL="457200" marR="0" rtl="0" algn="ctr"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b="0" i="0" lang="en-US" sz="4800" u="none" cap="none" strike="noStrike">
                <a:latin typeface="Arial"/>
                <a:ea typeface="Arial"/>
                <a:cs typeface="Arial"/>
                <a:sym typeface="Arial"/>
              </a:rPr>
              <a:t>只是輔助</a:t>
            </a:r>
            <a:r>
              <a:rPr lang="en-US" sz="4800">
                <a:latin typeface="Arial"/>
                <a:ea typeface="Arial"/>
                <a:cs typeface="Arial"/>
                <a:sym typeface="Arial"/>
              </a:rPr>
              <a:t>工具！</a:t>
            </a:r>
          </a:p>
        </p:txBody>
      </p:sp>
      <p:pic>
        <p:nvPicPr>
          <p:cNvPr descr="E:\MSMUN\banner.png"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6588224" y="6256655"/>
            <a:ext cx="2555777" cy="98475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109" name="Shape 109"/>
          <p:cNvSpPr/>
          <p:nvPr/>
        </p:nvSpPr>
        <p:spPr>
          <a:xfrm>
            <a:off x="454087" y="235660"/>
            <a:ext cx="8229600" cy="1143001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BBB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手勢 </a:t>
            </a: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HAND GESTURES</a:t>
            </a:r>
          </a:p>
        </p:txBody>
      </p:sp>
      <p:sp>
        <p:nvSpPr>
          <p:cNvPr id="110" name="Shape 110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  <p:pic>
        <p:nvPicPr>
          <p:cNvPr descr="130523144247-obama-counterterror-speech-gi-story-top.jpg" id="111" name="Shape 111"/>
          <p:cNvPicPr preferRelativeResize="0"/>
          <p:nvPr/>
        </p:nvPicPr>
        <p:blipFill rotWithShape="1">
          <a:blip r:embed="rId4">
            <a:alphaModFix/>
          </a:blip>
          <a:srcRect b="0" l="11832" r="8168" t="0"/>
          <a:stretch/>
        </p:blipFill>
        <p:spPr>
          <a:xfrm>
            <a:off x="123499" y="2709200"/>
            <a:ext cx="4184724" cy="2942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-07-29-ec-GettyImages538712548.bb37e.jpg" id="112" name="Shape 112"/>
          <p:cNvPicPr preferRelativeResize="0"/>
          <p:nvPr/>
        </p:nvPicPr>
        <p:blipFill rotWithShape="1">
          <a:blip r:embed="rId5">
            <a:alphaModFix/>
          </a:blip>
          <a:srcRect b="0" l="0" r="5365" t="0"/>
          <a:stretch/>
        </p:blipFill>
        <p:spPr>
          <a:xfrm>
            <a:off x="4412999" y="2844025"/>
            <a:ext cx="4604075" cy="27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316524" y="1628800"/>
            <a:ext cx="8503800" cy="3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狂撥頭髮 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THE HAIR FLIC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KER</a:t>
            </a:r>
          </a:p>
          <a:p>
            <a:pPr indent="0" lvl="0" marL="0" marR="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手插口袋 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TH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E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 POCKET KID</a:t>
            </a:r>
          </a:p>
          <a:p>
            <a:pPr indent="0" lvl="0" marL="0" marR="0" rtl="0" algn="ctr">
              <a:lnSpc>
                <a:spcPct val="200000"/>
              </a:lnSpc>
              <a:spcBef>
                <a:spcPts val="700"/>
              </a:spcBef>
              <a:buSzPct val="25000"/>
              <a:buFont typeface="Arial"/>
              <a:buNone/>
            </a:pP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狂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指別人</a:t>
            </a:r>
            <a:r>
              <a:rPr i="0" lang="en-US" sz="3312" u="none" cap="none" strike="noStrike"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 THE POINTER</a:t>
            </a:r>
          </a:p>
        </p:txBody>
      </p:sp>
      <p:pic>
        <p:nvPicPr>
          <p:cNvPr descr="E:\MSMUN\banner.png"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6588224" y="6256655"/>
            <a:ext cx="2555777" cy="98475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120" name="Shape 120"/>
          <p:cNvSpPr/>
          <p:nvPr/>
        </p:nvSpPr>
        <p:spPr>
          <a:xfrm>
            <a:off x="454087" y="235660"/>
            <a:ext cx="8229600" cy="1143001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BBB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手勢 </a:t>
            </a: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HAND GESTURES</a:t>
            </a:r>
          </a:p>
        </p:txBody>
      </p:sp>
      <p:sp>
        <p:nvSpPr>
          <p:cNvPr id="121" name="Shape 121"/>
          <p:cNvSpPr/>
          <p:nvPr/>
        </p:nvSpPr>
        <p:spPr>
          <a:xfrm>
            <a:off x="1799037" y="1658590"/>
            <a:ext cx="1080000" cy="1103400"/>
          </a:xfrm>
          <a:custGeom>
            <a:pathLst>
              <a:path extrusionOk="0" h="120000" w="12000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  <a:close/>
                <a:moveTo>
                  <a:pt x="93000" y="78038"/>
                </a:moveTo>
                <a:lnTo>
                  <a:pt x="93000" y="78038"/>
                </a:lnTo>
                <a:cubicBezTo>
                  <a:pt x="102838" y="59583"/>
                  <a:pt x="96038" y="36544"/>
                  <a:pt x="77811" y="26583"/>
                </a:cubicBezTo>
                <a:cubicBezTo>
                  <a:pt x="66611" y="20461"/>
                  <a:pt x="53111" y="20511"/>
                  <a:pt x="41955" y="26711"/>
                </a:cubicBezTo>
                <a:close/>
                <a:moveTo>
                  <a:pt x="27000" y="41961"/>
                </a:moveTo>
                <a:lnTo>
                  <a:pt x="27000" y="41961"/>
                </a:lnTo>
                <a:cubicBezTo>
                  <a:pt x="17161" y="60416"/>
                  <a:pt x="23961" y="83455"/>
                  <a:pt x="42188" y="93416"/>
                </a:cubicBezTo>
                <a:cubicBezTo>
                  <a:pt x="53388" y="99538"/>
                  <a:pt x="66888" y="99488"/>
                  <a:pt x="78044" y="93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1799087" y="3168121"/>
            <a:ext cx="1080000" cy="1103400"/>
          </a:xfrm>
          <a:custGeom>
            <a:pathLst>
              <a:path extrusionOk="0" h="120000" w="12000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  <a:close/>
                <a:moveTo>
                  <a:pt x="93000" y="78038"/>
                </a:moveTo>
                <a:lnTo>
                  <a:pt x="93000" y="78038"/>
                </a:lnTo>
                <a:cubicBezTo>
                  <a:pt x="102838" y="59583"/>
                  <a:pt x="96038" y="36544"/>
                  <a:pt x="77811" y="26583"/>
                </a:cubicBezTo>
                <a:cubicBezTo>
                  <a:pt x="66611" y="20461"/>
                  <a:pt x="53111" y="20511"/>
                  <a:pt x="41955" y="26711"/>
                </a:cubicBezTo>
                <a:close/>
                <a:moveTo>
                  <a:pt x="27000" y="41961"/>
                </a:moveTo>
                <a:lnTo>
                  <a:pt x="27000" y="41961"/>
                </a:lnTo>
                <a:cubicBezTo>
                  <a:pt x="17161" y="60416"/>
                  <a:pt x="23961" y="83455"/>
                  <a:pt x="42188" y="93416"/>
                </a:cubicBezTo>
                <a:cubicBezTo>
                  <a:pt x="53388" y="99538"/>
                  <a:pt x="66888" y="99488"/>
                  <a:pt x="78044" y="93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799087" y="4677658"/>
            <a:ext cx="1080000" cy="1103400"/>
          </a:xfrm>
          <a:custGeom>
            <a:pathLst>
              <a:path extrusionOk="0" h="120000" w="12000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  <a:close/>
                <a:moveTo>
                  <a:pt x="93000" y="78038"/>
                </a:moveTo>
                <a:lnTo>
                  <a:pt x="93000" y="78038"/>
                </a:lnTo>
                <a:cubicBezTo>
                  <a:pt x="102838" y="59583"/>
                  <a:pt x="96038" y="36544"/>
                  <a:pt x="77811" y="26583"/>
                </a:cubicBezTo>
                <a:cubicBezTo>
                  <a:pt x="66611" y="20461"/>
                  <a:pt x="53111" y="20511"/>
                  <a:pt x="41955" y="26711"/>
                </a:cubicBezTo>
                <a:close/>
                <a:moveTo>
                  <a:pt x="27000" y="41961"/>
                </a:moveTo>
                <a:lnTo>
                  <a:pt x="27000" y="41961"/>
                </a:lnTo>
                <a:cubicBezTo>
                  <a:pt x="17161" y="60416"/>
                  <a:pt x="23961" y="83455"/>
                  <a:pt x="42188" y="93416"/>
                </a:cubicBezTo>
                <a:cubicBezTo>
                  <a:pt x="53388" y="99538"/>
                  <a:pt x="66888" y="99488"/>
                  <a:pt x="78044" y="93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454125" y="1602825"/>
            <a:ext cx="8689500" cy="4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-360947" lvl="0" marL="360947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0000"/>
              <a:buFont typeface="Bree Serif"/>
              <a:buChar char="•"/>
            </a:pPr>
            <a:r>
              <a:rPr lang="en-US" sz="6000">
                <a:latin typeface="Bree Serif"/>
                <a:ea typeface="Bree Serif"/>
                <a:cs typeface="Bree Serif"/>
                <a:sym typeface="Bree Serif"/>
              </a:rPr>
              <a:t>抬頭挺胸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Stand up straight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   </a:t>
            </a:r>
          </a:p>
          <a:p>
            <a:pPr indent="-360947" lvl="0" marL="360947" marR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ct val="60000"/>
              <a:buFont typeface="Bree Serif"/>
              <a:buChar char="•"/>
            </a:pPr>
            <a:r>
              <a:rPr lang="en-US" sz="6000">
                <a:latin typeface="Bree Serif"/>
                <a:ea typeface="Bree Serif"/>
                <a:cs typeface="Bree Serif"/>
                <a:sym typeface="Bree Serif"/>
              </a:rPr>
              <a:t>肩膀放鬆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Shoulders Down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      </a:t>
            </a:r>
          </a:p>
          <a:p>
            <a:pPr indent="-360947" lvl="0" marL="360947" marR="0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ct val="60000"/>
              <a:buFont typeface="Bree Serif"/>
              <a:buChar char="•"/>
            </a:pPr>
            <a:r>
              <a:rPr lang="en-US" sz="6000">
                <a:latin typeface="Bree Serif"/>
                <a:ea typeface="Bree Serif"/>
                <a:cs typeface="Bree Serif"/>
                <a:sym typeface="Bree Serif"/>
              </a:rPr>
              <a:t>站穩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Feet On the Ground</a:t>
            </a: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  <a:p>
            <a:pPr indent="-437147" lvl="0" marL="360947" marR="0" rtl="0">
              <a:lnSpc>
                <a:spcPct val="115000"/>
              </a:lnSpc>
              <a:spcBef>
                <a:spcPts val="700"/>
              </a:spcBef>
              <a:buSzPct val="80000"/>
              <a:buFont typeface="Bree Serif"/>
              <a:buChar char="•"/>
            </a:pPr>
            <a:r>
              <a:rPr lang="en-US" sz="6000">
                <a:latin typeface="Bree Serif"/>
                <a:ea typeface="Bree Serif"/>
                <a:cs typeface="Bree Serif"/>
                <a:sym typeface="Bree Serif"/>
              </a:rPr>
              <a:t>膝蓋放鬆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Knees Unlocked</a:t>
            </a:r>
            <a:r>
              <a:rPr lang="en-US" sz="3600"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    </a:t>
            </a:r>
          </a:p>
        </p:txBody>
      </p:sp>
      <p:pic>
        <p:nvPicPr>
          <p:cNvPr descr="E:\MSMUN\banner.png"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6588224" y="6256655"/>
            <a:ext cx="2555777" cy="98475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132" name="Shape 132"/>
          <p:cNvSpPr/>
          <p:nvPr/>
        </p:nvSpPr>
        <p:spPr>
          <a:xfrm>
            <a:off x="454087" y="235660"/>
            <a:ext cx="8229600" cy="1143001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BBB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站姿 </a:t>
            </a: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POSTURES</a:t>
            </a:r>
          </a:p>
        </p:txBody>
      </p:sp>
      <p:sp>
        <p:nvSpPr>
          <p:cNvPr id="133" name="Shape 133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MSMUN\banner.png"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2" y="6231796"/>
            <a:ext cx="9150223" cy="653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idx="1" type="body"/>
          </p:nvPr>
        </p:nvSpPr>
        <p:spPr>
          <a:xfrm>
            <a:off x="211024" y="1378650"/>
            <a:ext cx="8754900" cy="43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四處亂走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THE RUNNER</a:t>
            </a:r>
          </a:p>
          <a:p>
            <a:pPr indent="0" lvl="0" marL="0" marR="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晃來晃去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THE SWAYER</a:t>
            </a:r>
          </a:p>
          <a:p>
            <a:pPr indent="0" lvl="0" marL="0" marR="0" rtl="0" algn="ctr">
              <a:lnSpc>
                <a:spcPct val="200000"/>
              </a:lnSpc>
              <a:spcBef>
                <a:spcPts val="700"/>
              </a:spcBef>
              <a:buSzPct val="25000"/>
              <a:buFont typeface="Arial"/>
              <a:buNone/>
            </a:pPr>
            <a:r>
              <a:rPr i="0" lang="en-US" sz="4800" u="none" cap="none" strike="noStrike">
                <a:latin typeface="Bree Serif"/>
                <a:ea typeface="Bree Serif"/>
                <a:cs typeface="Bree Serif"/>
                <a:sym typeface="Bree Serif"/>
              </a:rPr>
              <a:t>站立難安者</a:t>
            </a:r>
            <a:r>
              <a:rPr lang="en-US" sz="4800"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i="0" lang="en-US" sz="3600" u="none" cap="none" strike="noStrike">
                <a:latin typeface="Bree Serif"/>
                <a:ea typeface="Bree Serif"/>
                <a:cs typeface="Bree Serif"/>
                <a:sym typeface="Bree Serif"/>
              </a:rPr>
              <a:t>THE FIDGETER</a:t>
            </a:r>
          </a:p>
        </p:txBody>
      </p:sp>
      <p:sp>
        <p:nvSpPr>
          <p:cNvPr id="140" name="Shape 140"/>
          <p:cNvSpPr/>
          <p:nvPr/>
        </p:nvSpPr>
        <p:spPr>
          <a:xfrm>
            <a:off x="6588224" y="6256655"/>
            <a:ext cx="2555777" cy="98475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JMUN</a:t>
            </a:r>
          </a:p>
        </p:txBody>
      </p:sp>
      <p:sp>
        <p:nvSpPr>
          <p:cNvPr id="141" name="Shape 141"/>
          <p:cNvSpPr/>
          <p:nvPr/>
        </p:nvSpPr>
        <p:spPr>
          <a:xfrm>
            <a:off x="454087" y="235660"/>
            <a:ext cx="8229600" cy="1143001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BBB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lvl="0" rtl="0" algn="ctr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站姿 </a:t>
            </a:r>
            <a:r>
              <a:rPr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POSTURES</a:t>
            </a:r>
          </a:p>
        </p:txBody>
      </p:sp>
      <p:sp>
        <p:nvSpPr>
          <p:cNvPr id="142" name="Shape 142"/>
          <p:cNvSpPr/>
          <p:nvPr/>
        </p:nvSpPr>
        <p:spPr>
          <a:xfrm>
            <a:off x="2597963" y="1530340"/>
            <a:ext cx="831300" cy="842399"/>
          </a:xfrm>
          <a:custGeom>
            <a:pathLst>
              <a:path extrusionOk="0" h="120000" w="12000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  <a:close/>
                <a:moveTo>
                  <a:pt x="93000" y="78038"/>
                </a:moveTo>
                <a:lnTo>
                  <a:pt x="93000" y="78038"/>
                </a:lnTo>
                <a:cubicBezTo>
                  <a:pt x="102838" y="59583"/>
                  <a:pt x="96038" y="36544"/>
                  <a:pt x="77811" y="26583"/>
                </a:cubicBezTo>
                <a:cubicBezTo>
                  <a:pt x="66611" y="20461"/>
                  <a:pt x="53111" y="20511"/>
                  <a:pt x="41955" y="26711"/>
                </a:cubicBezTo>
                <a:close/>
                <a:moveTo>
                  <a:pt x="27000" y="41961"/>
                </a:moveTo>
                <a:lnTo>
                  <a:pt x="27000" y="41961"/>
                </a:lnTo>
                <a:cubicBezTo>
                  <a:pt x="17161" y="60416"/>
                  <a:pt x="23961" y="83455"/>
                  <a:pt x="42188" y="93416"/>
                </a:cubicBezTo>
                <a:cubicBezTo>
                  <a:pt x="53388" y="99538"/>
                  <a:pt x="66888" y="99488"/>
                  <a:pt x="78044" y="93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2597964" y="3007790"/>
            <a:ext cx="831300" cy="842400"/>
          </a:xfrm>
          <a:custGeom>
            <a:pathLst>
              <a:path extrusionOk="0" h="120000" w="12000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  <a:close/>
                <a:moveTo>
                  <a:pt x="93000" y="78038"/>
                </a:moveTo>
                <a:lnTo>
                  <a:pt x="93000" y="78038"/>
                </a:lnTo>
                <a:cubicBezTo>
                  <a:pt x="102838" y="59583"/>
                  <a:pt x="96038" y="36544"/>
                  <a:pt x="77811" y="26583"/>
                </a:cubicBezTo>
                <a:cubicBezTo>
                  <a:pt x="66611" y="20461"/>
                  <a:pt x="53111" y="20511"/>
                  <a:pt x="41955" y="26711"/>
                </a:cubicBezTo>
                <a:close/>
                <a:moveTo>
                  <a:pt x="27000" y="41961"/>
                </a:moveTo>
                <a:lnTo>
                  <a:pt x="27000" y="41961"/>
                </a:lnTo>
                <a:cubicBezTo>
                  <a:pt x="17161" y="60416"/>
                  <a:pt x="23961" y="83455"/>
                  <a:pt x="42188" y="93416"/>
                </a:cubicBezTo>
                <a:cubicBezTo>
                  <a:pt x="53388" y="99538"/>
                  <a:pt x="66888" y="99488"/>
                  <a:pt x="78044" y="93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2597976" y="4614414"/>
            <a:ext cx="831300" cy="842400"/>
          </a:xfrm>
          <a:custGeom>
            <a:pathLst>
              <a:path extrusionOk="0" h="120000" w="12000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  <a:close/>
                <a:moveTo>
                  <a:pt x="93000" y="78038"/>
                </a:moveTo>
                <a:lnTo>
                  <a:pt x="93000" y="78038"/>
                </a:lnTo>
                <a:cubicBezTo>
                  <a:pt x="102838" y="59583"/>
                  <a:pt x="96038" y="36544"/>
                  <a:pt x="77811" y="26583"/>
                </a:cubicBezTo>
                <a:cubicBezTo>
                  <a:pt x="66611" y="20461"/>
                  <a:pt x="53111" y="20511"/>
                  <a:pt x="41955" y="26711"/>
                </a:cubicBezTo>
                <a:close/>
                <a:moveTo>
                  <a:pt x="27000" y="41961"/>
                </a:moveTo>
                <a:lnTo>
                  <a:pt x="27000" y="41961"/>
                </a:lnTo>
                <a:cubicBezTo>
                  <a:pt x="17161" y="60416"/>
                  <a:pt x="23961" y="83455"/>
                  <a:pt x="42188" y="93416"/>
                </a:cubicBezTo>
                <a:cubicBezTo>
                  <a:pt x="53388" y="99538"/>
                  <a:pt x="66888" y="99488"/>
                  <a:pt x="78044" y="93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5586975" y="6256650"/>
            <a:ext cx="3556800" cy="984900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44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JMUN </a:t>
            </a:r>
            <a:r>
              <a:rPr lang="en-US" sz="4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2017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