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lvl1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1pPr>
    <a:lvl2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2pPr>
    <a:lvl3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3pPr>
    <a:lvl4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4pPr>
    <a:lvl5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5pPr>
    <a:lvl6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6pPr>
    <a:lvl7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7pPr>
    <a:lvl8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8pPr>
    <a:lvl9pPr defTabSz="584200">
      <a:lnSpc>
        <a:spcPct val="200000"/>
      </a:lnSpc>
      <a:defRPr sz="3500">
        <a:solidFill>
          <a:srgbClr val="AADFE1"/>
        </a:solidFill>
        <a:latin typeface="Gill Sans Light"/>
        <a:ea typeface="Gill Sans Light"/>
        <a:cs typeface="Gill Sans Light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D4DAE0"/>
          </a:solidFill>
        </a:fill>
      </a:tcStyle>
    </a:wholeTbl>
    <a:band2H>
      <a:tcTxStyle b="def" i="def"/>
      <a:tcStyle>
        <a:tcBdr/>
        <a:fill>
          <a:solidFill>
            <a:srgbClr val="EBEDF0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708CA5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381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708CA5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381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708CA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DDE0D3"/>
          </a:solidFill>
        </a:fill>
      </a:tcStyle>
    </a:wholeTbl>
    <a:band2H>
      <a:tcTxStyle b="def" i="def"/>
      <a:tcStyle>
        <a:tcBdr/>
        <a:fill>
          <a:solidFill>
            <a:srgbClr val="EFF0EA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98A66D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381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98A66D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381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98A66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D8D6DD"/>
          </a:solidFill>
        </a:fill>
      </a:tcStyle>
    </a:wholeTbl>
    <a:band2H>
      <a:tcTxStyle b="def" i="def"/>
      <a:tcStyle>
        <a:tcBdr/>
        <a:fill>
          <a:solidFill>
            <a:srgbClr val="ECECEF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837B9A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381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837B9A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381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837B9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9F9"/>
          </a:solidFill>
        </a:fill>
      </a:tcStyle>
    </a:wholeTbl>
    <a:band2H>
      <a:tcTxStyle b="def" i="def"/>
      <a:tcStyle>
        <a:tcBdr/>
        <a:fill>
          <a:solidFill>
            <a:srgbClr val="E13D37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08CA5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AADFE1"/>
              </a:solidFill>
              <a:prstDash val="solid"/>
              <a:bevel/>
            </a:ln>
          </a:top>
          <a:bottom>
            <a:ln w="25400" cap="flat">
              <a:solidFill>
                <a:srgbClr val="AADFE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13D37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AADFE1"/>
              </a:solidFill>
              <a:prstDash val="solid"/>
              <a:bevel/>
            </a:ln>
          </a:top>
          <a:bottom>
            <a:ln w="25400" cap="flat">
              <a:solidFill>
                <a:srgbClr val="AADFE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08CA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AADFE1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E2F3F4"/>
          </a:solidFill>
        </a:fill>
      </a:tcStyle>
    </a:wholeTbl>
    <a:band2H>
      <a:tcTxStyle b="def" i="def"/>
      <a:tcStyle>
        <a:tcBdr/>
        <a:fill>
          <a:solidFill>
            <a:srgbClr val="F1F9F9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AADFE1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381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AADFE1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381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AADFE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E13D37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solidFill>
            <a:srgbClr val="E13D37">
              <a:alpha val="20000"/>
            </a:srgbClr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50800" cap="flat">
              <a:solidFill>
                <a:srgbClr val="E13D37"/>
              </a:solidFill>
              <a:prstDash val="solid"/>
              <a:bevel/>
            </a:ln>
          </a:top>
          <a:bottom>
            <a:ln w="127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E13D37"/>
      </a:tcTxStyle>
      <a:tcStyle>
        <a:tcBdr>
          <a:left>
            <a:ln w="12700" cap="flat">
              <a:solidFill>
                <a:srgbClr val="E13D37"/>
              </a:solidFill>
              <a:prstDash val="solid"/>
              <a:bevel/>
            </a:ln>
          </a:left>
          <a:right>
            <a:ln w="12700" cap="flat">
              <a:solidFill>
                <a:srgbClr val="E13D37"/>
              </a:solidFill>
              <a:prstDash val="solid"/>
              <a:bevel/>
            </a:ln>
          </a:right>
          <a:top>
            <a:ln w="12700" cap="flat">
              <a:solidFill>
                <a:srgbClr val="E13D37"/>
              </a:solidFill>
              <a:prstDash val="solid"/>
              <a:bevel/>
            </a:ln>
          </a:top>
          <a:bottom>
            <a:ln w="25400" cap="flat">
              <a:solidFill>
                <a:srgbClr val="E13D37"/>
              </a:solidFill>
              <a:prstDash val="solid"/>
              <a:bevel/>
            </a:ln>
          </a:bottom>
          <a:insideH>
            <a:ln w="12700" cap="flat">
              <a:solidFill>
                <a:srgbClr val="E13D37"/>
              </a:solidFill>
              <a:prstDash val="solid"/>
              <a:bevel/>
            </a:ln>
          </a:insideH>
          <a:insideV>
            <a:ln w="12700" cap="flat">
              <a:solidFill>
                <a:srgbClr val="E13D37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508000" y="51800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" name="Shape 12"/>
          <p:cNvSpPr/>
          <p:nvPr>
            <p:ph type="title"/>
          </p:nvPr>
        </p:nvSpPr>
        <p:spPr>
          <a:xfrm>
            <a:off x="508000" y="571500"/>
            <a:ext cx="11988800" cy="44704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508000" y="5562600"/>
            <a:ext cx="11988800" cy="32639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內文層級一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內文層級二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內文層級三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內文層級四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508000" y="5918200"/>
            <a:ext cx="11988800" cy="2971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  <a:lvl2pPr marL="7888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2pPr>
            <a:lvl3pPr marL="12079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3pPr>
            <a:lvl4pPr marL="16270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4pPr>
            <a:lvl5pPr marL="20461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5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9D9D9D"/>
                </a:solidFill>
              </a:rPr>
              <a:t>內文層級一</a:t>
            </a:r>
            <a:endParaRPr i="1" sz="3000">
              <a:solidFill>
                <a:srgbClr val="9D9D9D"/>
              </a:solidFill>
            </a:endParaRPr>
          </a:p>
          <a:p>
            <a:pPr lvl="1">
              <a:defRPr i="0"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9D9D9D"/>
                </a:solidFill>
              </a:rPr>
              <a:t>內文層級二</a:t>
            </a:r>
            <a:endParaRPr i="1" sz="3000">
              <a:solidFill>
                <a:srgbClr val="9D9D9D"/>
              </a:solidFill>
            </a:endParaRPr>
          </a:p>
          <a:p>
            <a:pPr lvl="2">
              <a:defRPr i="0"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9D9D9D"/>
                </a:solidFill>
              </a:rPr>
              <a:t>內文層級三</a:t>
            </a:r>
            <a:endParaRPr i="1" sz="3000">
              <a:solidFill>
                <a:srgbClr val="9D9D9D"/>
              </a:solidFill>
            </a:endParaRPr>
          </a:p>
          <a:p>
            <a:pPr lvl="3">
              <a:defRPr i="0"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9D9D9D"/>
                </a:solidFill>
              </a:rPr>
              <a:t>內文層級四</a:t>
            </a:r>
            <a:endParaRPr i="1" sz="3000">
              <a:solidFill>
                <a:srgbClr val="9D9D9D"/>
              </a:solidFill>
            </a:endParaRPr>
          </a:p>
          <a:p>
            <a:pPr lvl="4">
              <a:defRPr i="0"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9D9D9D"/>
                </a:solidFill>
              </a:rPr>
              <a:t>內文層級五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8" name="Shape 18"/>
          <p:cNvSpPr/>
          <p:nvPr>
            <p:ph type="title"/>
          </p:nvPr>
        </p:nvSpPr>
        <p:spPr>
          <a:xfrm>
            <a:off x="508000" y="4660900"/>
            <a:ext cx="11988800" cy="3556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508000" y="8267700"/>
            <a:ext cx="11988800" cy="14859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內文層級一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內文層級二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內文層級三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內文層級四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" name="Shape 29"/>
          <p:cNvSpPr/>
          <p:nvPr>
            <p:ph type="title"/>
          </p:nvPr>
        </p:nvSpPr>
        <p:spPr>
          <a:xfrm>
            <a:off x="508000" y="2400300"/>
            <a:ext cx="5829300" cy="73533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508000" y="1168400"/>
            <a:ext cx="5829300" cy="12319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內文層級一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內文層級二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內文層級三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內文層級四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507999" y="2576512"/>
            <a:ext cx="1199729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4" name="Shape 34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6" name="Shape 36"/>
          <p:cNvSpPr/>
          <p:nvPr>
            <p:ph type="title"/>
          </p:nvPr>
        </p:nvSpPr>
        <p:spPr>
          <a:xfrm>
            <a:off x="508000" y="134535"/>
            <a:ext cx="11988800" cy="282973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內文層級一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內文層級二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內文層級三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內文層級四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508000" y="442457"/>
            <a:ext cx="11988800" cy="2213886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6781800" y="2656342"/>
            <a:ext cx="5727700" cy="6155416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內文層級一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內文層級二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內文層級三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內文層級四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8" name="Shape 48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內文層級一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內文層級二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內文層級三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內文層級四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65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4010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6412"/>
            <a:ext cx="119888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396341"/>
            <a:ext cx="11988800" cy="2306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2702458"/>
            <a:ext cx="11988800" cy="639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內文層級一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內文層級二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內文層級三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內文層級四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內文層級五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lnSpc>
                <a:spcPct val="100000"/>
              </a:lnSpc>
              <a:defRPr sz="1800">
                <a:solidFill>
                  <a:srgbClr val="60606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1pPr>
      <a:lvl2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2pPr>
      <a:lvl3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3pPr>
      <a:lvl4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4pPr>
      <a:lvl5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5pPr>
      <a:lvl6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6pPr>
      <a:lvl7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7pPr>
      <a:lvl8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8pPr>
      <a:lvl9pPr defTabSz="584200">
        <a:lnSpc>
          <a:spcPct val="90000"/>
        </a:lnSpc>
        <a:defRPr cap="all" sz="6400">
          <a:solidFill>
            <a:srgbClr val="606060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abbit.yinerh.chen@gmail.com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876944" y="3994150"/>
            <a:ext cx="11250912" cy="1047750"/>
          </a:xfrm>
          <a:prstGeom prst="rect">
            <a:avLst/>
          </a:prstGeom>
        </p:spPr>
        <p:txBody>
          <a:bodyPr/>
          <a:lstStyle>
            <a:lvl1pPr algn="ctr">
              <a:defRPr sz="59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5900">
                <a:solidFill>
                  <a:srgbClr val="606060"/>
                </a:solidFill>
              </a:rPr>
              <a:t>Working paper &amp; Amendment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508000" y="5568950"/>
            <a:ext cx="11988800" cy="825500"/>
          </a:xfrm>
          <a:prstGeom prst="rect">
            <a:avLst/>
          </a:prstGeom>
        </p:spPr>
        <p:txBody>
          <a:bodyPr/>
          <a:lstStyle/>
          <a:p>
            <a:pPr lvl="0" defTabSz="543305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陳穎兒 ／ Rabbit Chen</a:t>
            </a:r>
            <a:endParaRPr sz="2200">
              <a:solidFill>
                <a:srgbClr val="606060"/>
              </a:solidFill>
            </a:endParaRPr>
          </a:p>
          <a:p>
            <a:pPr lvl="0" defTabSz="543305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2017.05.28</a:t>
            </a:r>
          </a:p>
        </p:txBody>
      </p:sp>
      <p:sp>
        <p:nvSpPr>
          <p:cNvPr id="73" name="Shape 73"/>
          <p:cNvSpPr/>
          <p:nvPr/>
        </p:nvSpPr>
        <p:spPr>
          <a:xfrm>
            <a:off x="1738857" y="1828800"/>
            <a:ext cx="9527086" cy="203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cap="all" sz="9000">
                <a:solidFill>
                  <a:srgbClr val="606060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9000">
                <a:solidFill>
                  <a:srgbClr val="606060"/>
                </a:solidFill>
              </a:rPr>
              <a:t>工作文件 &amp; 修正案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Heading — 開頭</a:t>
            </a:r>
          </a:p>
        </p:txBody>
      </p:sp>
      <p:grpSp>
        <p:nvGrpSpPr>
          <p:cNvPr id="155" name="Group 155"/>
          <p:cNvGrpSpPr/>
          <p:nvPr/>
        </p:nvGrpSpPr>
        <p:grpSpPr>
          <a:xfrm>
            <a:off x="571500" y="2882414"/>
            <a:ext cx="11861800" cy="944368"/>
            <a:chOff x="0" y="0"/>
            <a:chExt cx="11861800" cy="944366"/>
          </a:xfrm>
        </p:grpSpPr>
        <p:sp>
          <p:nvSpPr>
            <p:cNvPr id="153" name="Shape 153"/>
            <p:cNvSpPr/>
            <p:nvPr/>
          </p:nvSpPr>
          <p:spPr>
            <a:xfrm>
              <a:off x="0" y="-1"/>
              <a:ext cx="11861800" cy="944368"/>
            </a:xfrm>
            <a:prstGeom prst="roundRect">
              <a:avLst>
                <a:gd name="adj" fmla="val 20172"/>
              </a:avLst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223425" y="211768"/>
              <a:ext cx="10246549" cy="5208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3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300">
                  <a:solidFill>
                    <a:srgbClr val="FFFFFF"/>
                  </a:solidFill>
                </a:rPr>
                <a:t>想像：一份文件要有的基本資料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571499" y="4124745"/>
            <a:ext cx="5636224" cy="944367"/>
            <a:chOff x="0" y="0"/>
            <a:chExt cx="5636222" cy="944366"/>
          </a:xfrm>
        </p:grpSpPr>
        <p:sp>
          <p:nvSpPr>
            <p:cNvPr id="156" name="Shape 156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617960" y="137854"/>
              <a:ext cx="24003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給誰看？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8223150" y="4124745"/>
            <a:ext cx="4182172" cy="944366"/>
          </a:xfrm>
          <a:prstGeom prst="roundRect">
            <a:avLst>
              <a:gd name="adj" fmla="val 20172"/>
            </a:avLst>
          </a:prstGeom>
          <a:solidFill>
            <a:srgbClr val="837B9A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162" name="Group 162"/>
          <p:cNvGrpSpPr/>
          <p:nvPr/>
        </p:nvGrpSpPr>
        <p:grpSpPr>
          <a:xfrm>
            <a:off x="571499" y="5382515"/>
            <a:ext cx="5636224" cy="944368"/>
            <a:chOff x="0" y="0"/>
            <a:chExt cx="5636222" cy="944366"/>
          </a:xfrm>
        </p:grpSpPr>
        <p:sp>
          <p:nvSpPr>
            <p:cNvPr id="160" name="Shape 160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1332210" y="137854"/>
              <a:ext cx="29718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關於什麼？</a:t>
              </a:r>
            </a:p>
          </p:txBody>
        </p:sp>
      </p:grpSp>
      <p:sp>
        <p:nvSpPr>
          <p:cNvPr id="163" name="Shape 163"/>
          <p:cNvSpPr/>
          <p:nvPr/>
        </p:nvSpPr>
        <p:spPr>
          <a:xfrm>
            <a:off x="571500" y="6691955"/>
            <a:ext cx="5636222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4" name="Shape 164"/>
          <p:cNvSpPr/>
          <p:nvPr/>
        </p:nvSpPr>
        <p:spPr>
          <a:xfrm>
            <a:off x="2189459" y="6803974"/>
            <a:ext cx="2400301" cy="668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誰寫的？</a:t>
            </a:r>
          </a:p>
        </p:txBody>
      </p:sp>
      <p:grpSp>
        <p:nvGrpSpPr>
          <p:cNvPr id="167" name="Group 167"/>
          <p:cNvGrpSpPr/>
          <p:nvPr/>
        </p:nvGrpSpPr>
        <p:grpSpPr>
          <a:xfrm>
            <a:off x="571499" y="8001392"/>
            <a:ext cx="5636224" cy="944368"/>
            <a:chOff x="0" y="0"/>
            <a:chExt cx="5636222" cy="944366"/>
          </a:xfrm>
        </p:grpSpPr>
        <p:sp>
          <p:nvSpPr>
            <p:cNvPr id="165" name="Shape 165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332210" y="143535"/>
              <a:ext cx="29718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有誰關心？</a:t>
              </a:r>
            </a:p>
          </p:txBody>
        </p:sp>
      </p:grpSp>
      <p:sp>
        <p:nvSpPr>
          <p:cNvPr id="168" name="Shape 168"/>
          <p:cNvSpPr/>
          <p:nvPr/>
        </p:nvSpPr>
        <p:spPr>
          <a:xfrm>
            <a:off x="9399834" y="4262599"/>
            <a:ext cx="1828801" cy="66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委員會</a:t>
            </a:r>
          </a:p>
        </p:txBody>
      </p:sp>
      <p:sp>
        <p:nvSpPr>
          <p:cNvPr id="169" name="Shape 169"/>
          <p:cNvSpPr/>
          <p:nvPr/>
        </p:nvSpPr>
        <p:spPr>
          <a:xfrm>
            <a:off x="6580434" y="4207295"/>
            <a:ext cx="1270002" cy="829669"/>
          </a:xfrm>
          <a:prstGeom prst="rightArrow">
            <a:avLst>
              <a:gd name="adj1" fmla="val 36532"/>
              <a:gd name="adj2" fmla="val 517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0" name="Shape 170"/>
          <p:cNvSpPr/>
          <p:nvPr/>
        </p:nvSpPr>
        <p:spPr>
          <a:xfrm>
            <a:off x="6580434" y="5439864"/>
            <a:ext cx="1270002" cy="829669"/>
          </a:xfrm>
          <a:prstGeom prst="rightArrow">
            <a:avLst>
              <a:gd name="adj1" fmla="val 36532"/>
              <a:gd name="adj2" fmla="val 517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6580434" y="6723470"/>
            <a:ext cx="1270002" cy="829669"/>
          </a:xfrm>
          <a:prstGeom prst="rightArrow">
            <a:avLst>
              <a:gd name="adj1" fmla="val 36532"/>
              <a:gd name="adj2" fmla="val 517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6580434" y="8058742"/>
            <a:ext cx="1270002" cy="829669"/>
          </a:xfrm>
          <a:prstGeom prst="rightArrow">
            <a:avLst>
              <a:gd name="adj1" fmla="val 36532"/>
              <a:gd name="adj2" fmla="val 517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8223150" y="5367075"/>
            <a:ext cx="4182172" cy="944366"/>
          </a:xfrm>
          <a:prstGeom prst="roundRect">
            <a:avLst>
              <a:gd name="adj" fmla="val 20172"/>
            </a:avLst>
          </a:prstGeom>
          <a:solidFill>
            <a:srgbClr val="837B9A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8223150" y="6691955"/>
            <a:ext cx="4182172" cy="944366"/>
          </a:xfrm>
          <a:prstGeom prst="roundRect">
            <a:avLst>
              <a:gd name="adj" fmla="val 20172"/>
            </a:avLst>
          </a:prstGeom>
          <a:solidFill>
            <a:srgbClr val="837B9A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8223150" y="8016833"/>
            <a:ext cx="4182172" cy="944366"/>
          </a:xfrm>
          <a:prstGeom prst="roundRect">
            <a:avLst>
              <a:gd name="adj" fmla="val 20172"/>
            </a:avLst>
          </a:prstGeom>
          <a:solidFill>
            <a:srgbClr val="837B9A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9685584" y="5504929"/>
            <a:ext cx="1257301" cy="66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議題</a:t>
            </a:r>
          </a:p>
        </p:txBody>
      </p:sp>
      <p:sp>
        <p:nvSpPr>
          <p:cNvPr id="177" name="Shape 177"/>
          <p:cNvSpPr/>
          <p:nvPr/>
        </p:nvSpPr>
        <p:spPr>
          <a:xfrm>
            <a:off x="9399834" y="6829808"/>
            <a:ext cx="1828801" cy="668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提案者</a:t>
            </a:r>
          </a:p>
        </p:txBody>
      </p:sp>
      <p:sp>
        <p:nvSpPr>
          <p:cNvPr id="178" name="Shape 178"/>
          <p:cNvSpPr/>
          <p:nvPr/>
        </p:nvSpPr>
        <p:spPr>
          <a:xfrm>
            <a:off x="9399834" y="8154688"/>
            <a:ext cx="1828801" cy="66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簽署者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Heading 開頭</a:t>
            </a:r>
          </a:p>
        </p:txBody>
      </p:sp>
      <p:sp>
        <p:nvSpPr>
          <p:cNvPr id="181" name="Shape 181"/>
          <p:cNvSpPr/>
          <p:nvPr/>
        </p:nvSpPr>
        <p:spPr>
          <a:xfrm>
            <a:off x="1379125" y="3601846"/>
            <a:ext cx="10246550" cy="4505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562160" indent="-562160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委員會名稱 Committee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562160" indent="-562160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議題 Topic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562160" indent="-562160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主要提案者 Submitters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562160" indent="-562160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簽署 Signatories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Heading 開頭</a:t>
            </a:r>
          </a:p>
        </p:txBody>
      </p:sp>
      <p:sp>
        <p:nvSpPr>
          <p:cNvPr id="184" name="Shape 184"/>
          <p:cNvSpPr/>
          <p:nvPr/>
        </p:nvSpPr>
        <p:spPr>
          <a:xfrm>
            <a:off x="1546739" y="4263217"/>
            <a:ext cx="9911322" cy="3860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421105" indent="-421105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委員會名稱：世界糧食計劃署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421105" indent="-421105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議題：糧食短缺與全球變遷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421105" indent="-421105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主要提案者：西班牙、英國</a:t>
            </a:r>
            <a:endParaRPr sz="4200">
              <a:solidFill>
                <a:srgbClr val="5B585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421105" indent="-421105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5B5854"/>
                </a:solidFill>
                <a:latin typeface="Gill Sans"/>
                <a:ea typeface="Gill Sans"/>
                <a:cs typeface="Gill Sans"/>
                <a:sym typeface="Gill Sans"/>
              </a:rPr>
              <a:t>簽署：美國、德國、日本、巴西</a:t>
            </a:r>
          </a:p>
        </p:txBody>
      </p:sp>
      <p:sp>
        <p:nvSpPr>
          <p:cNvPr id="185" name="Shape 185"/>
          <p:cNvSpPr/>
          <p:nvPr/>
        </p:nvSpPr>
        <p:spPr>
          <a:xfrm>
            <a:off x="5536968" y="2887259"/>
            <a:ext cx="1930864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5000">
                <a:solidFill>
                  <a:srgbClr val="535353"/>
                </a:solidFill>
                <a:latin typeface="Gujarati MT Bold"/>
                <a:ea typeface="Gujarati MT Bold"/>
                <a:cs typeface="Gujarati MT Bold"/>
                <a:sym typeface="Gujarati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535353"/>
                </a:solidFill>
              </a:rPr>
              <a:t>範例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571500" y="2882414"/>
            <a:ext cx="11861800" cy="944368"/>
            <a:chOff x="0" y="0"/>
            <a:chExt cx="11861800" cy="944366"/>
          </a:xfrm>
        </p:grpSpPr>
        <p:sp>
          <p:nvSpPr>
            <p:cNvPr id="188" name="Shape 188"/>
            <p:cNvSpPr/>
            <p:nvPr/>
          </p:nvSpPr>
          <p:spPr>
            <a:xfrm>
              <a:off x="0" y="-1"/>
              <a:ext cx="11861800" cy="944368"/>
            </a:xfrm>
            <a:prstGeom prst="roundRect">
              <a:avLst>
                <a:gd name="adj" fmla="val 20172"/>
              </a:avLst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273049" y="211768"/>
              <a:ext cx="8496301" cy="5208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300">
                  <a:solidFill>
                    <a:srgbClr val="FFFFFF"/>
                  </a:solidFill>
                </a:rPr>
                <a:t>回到「冷氣」問題，讀工作文件者也要知道：</a:t>
              </a: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558799" y="4207295"/>
            <a:ext cx="5636224" cy="944367"/>
            <a:chOff x="0" y="0"/>
            <a:chExt cx="5636222" cy="944366"/>
          </a:xfrm>
        </p:grpSpPr>
        <p:sp>
          <p:nvSpPr>
            <p:cNvPr id="191" name="Shape 191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220960" y="168651"/>
              <a:ext cx="5194301" cy="6070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000">
                  <a:solidFill>
                    <a:srgbClr val="FFFFFF"/>
                  </a:solidFill>
                </a:rPr>
                <a:t>之前幾度可以開冷氣？</a:t>
              </a:r>
            </a:p>
          </p:txBody>
        </p:sp>
      </p:grpSp>
      <p:grpSp>
        <p:nvGrpSpPr>
          <p:cNvPr id="196" name="Group 196"/>
          <p:cNvGrpSpPr/>
          <p:nvPr/>
        </p:nvGrpSpPr>
        <p:grpSpPr>
          <a:xfrm>
            <a:off x="571499" y="6707395"/>
            <a:ext cx="5636224" cy="944368"/>
            <a:chOff x="0" y="0"/>
            <a:chExt cx="5636222" cy="944366"/>
          </a:xfrm>
        </p:grpSpPr>
        <p:sp>
          <p:nvSpPr>
            <p:cNvPr id="194" name="Shape 194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474960" y="137854"/>
              <a:ext cx="46863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沒有冷氣會怎樣？</a:t>
              </a:r>
            </a:p>
          </p:txBody>
        </p:sp>
      </p:grpSp>
      <p:grpSp>
        <p:nvGrpSpPr>
          <p:cNvPr id="199" name="Group 199"/>
          <p:cNvGrpSpPr/>
          <p:nvPr/>
        </p:nvGrpSpPr>
        <p:grpSpPr>
          <a:xfrm>
            <a:off x="558799" y="5457345"/>
            <a:ext cx="5636224" cy="944368"/>
            <a:chOff x="0" y="0"/>
            <a:chExt cx="5636222" cy="944367"/>
          </a:xfrm>
        </p:grpSpPr>
        <p:sp>
          <p:nvSpPr>
            <p:cNvPr id="197" name="Shape 197"/>
            <p:cNvSpPr/>
            <p:nvPr/>
          </p:nvSpPr>
          <p:spPr>
            <a:xfrm>
              <a:off x="-1" y="-1"/>
              <a:ext cx="5636224" cy="944369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1332210" y="143535"/>
              <a:ext cx="3543301" cy="668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有哪些案例？</a:t>
              </a:r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571499" y="7957446"/>
            <a:ext cx="5636224" cy="944367"/>
            <a:chOff x="0" y="0"/>
            <a:chExt cx="5636222" cy="944366"/>
          </a:xfrm>
        </p:grpSpPr>
        <p:sp>
          <p:nvSpPr>
            <p:cNvPr id="200" name="Shape 200"/>
            <p:cNvSpPr/>
            <p:nvPr/>
          </p:nvSpPr>
          <p:spPr>
            <a:xfrm>
              <a:off x="-1" y="-1"/>
              <a:ext cx="5636224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>
              <a:off x="474960" y="137854"/>
              <a:ext cx="46863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為什麼需要冷氣？</a:t>
              </a:r>
            </a:p>
          </p:txBody>
        </p:sp>
      </p:grpSp>
      <p:grpSp>
        <p:nvGrpSpPr>
          <p:cNvPr id="206" name="Group 206"/>
          <p:cNvGrpSpPr/>
          <p:nvPr/>
        </p:nvGrpSpPr>
        <p:grpSpPr>
          <a:xfrm>
            <a:off x="6580434" y="4169880"/>
            <a:ext cx="5824888" cy="4814970"/>
            <a:chOff x="0" y="0"/>
            <a:chExt cx="5824886" cy="4814969"/>
          </a:xfrm>
        </p:grpSpPr>
        <p:sp>
          <p:nvSpPr>
            <p:cNvPr id="203" name="Shape 203"/>
            <p:cNvSpPr/>
            <p:nvPr/>
          </p:nvSpPr>
          <p:spPr>
            <a:xfrm>
              <a:off x="0" y="1932424"/>
              <a:ext cx="1270001" cy="829670"/>
            </a:xfrm>
            <a:prstGeom prst="rightArrow">
              <a:avLst>
                <a:gd name="adj1" fmla="val 36532"/>
                <a:gd name="adj2" fmla="val 51770"/>
              </a:avLst>
            </a:prstGeom>
            <a:solidFill>
              <a:srgbClr val="4B39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4" name="Shape 204"/>
            <p:cNvSpPr/>
            <p:nvPr/>
          </p:nvSpPr>
          <p:spPr>
            <a:xfrm>
              <a:off x="1642715" y="0"/>
              <a:ext cx="4182172" cy="4814970"/>
            </a:xfrm>
            <a:prstGeom prst="roundRect">
              <a:avLst>
                <a:gd name="adj" fmla="val 4555"/>
              </a:avLst>
            </a:prstGeom>
            <a:solidFill>
              <a:srgbClr val="837B9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>
              <a:off x="1986706" y="1173459"/>
              <a:ext cx="3494190" cy="23475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431425" indent="-431425"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簡述議題背景</a:t>
              </a:r>
              <a:endPara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431425" indent="-431425"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表示對議題的深入了解</a:t>
              </a:r>
            </a:p>
          </p:txBody>
        </p:sp>
      </p:grp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grpSp>
        <p:nvGrpSpPr>
          <p:cNvPr id="211" name="Group 211"/>
          <p:cNvGrpSpPr/>
          <p:nvPr/>
        </p:nvGrpSpPr>
        <p:grpSpPr>
          <a:xfrm>
            <a:off x="571500" y="2882414"/>
            <a:ext cx="11861800" cy="944366"/>
            <a:chOff x="0" y="0"/>
            <a:chExt cx="11861800" cy="944365"/>
          </a:xfrm>
        </p:grpSpPr>
        <p:sp>
          <p:nvSpPr>
            <p:cNvPr id="209" name="Shape 209"/>
            <p:cNvSpPr/>
            <p:nvPr/>
          </p:nvSpPr>
          <p:spPr>
            <a:xfrm>
              <a:off x="0" y="0"/>
              <a:ext cx="11861800" cy="944366"/>
            </a:xfrm>
            <a:prstGeom prst="roundRect">
              <a:avLst>
                <a:gd name="adj" fmla="val 20172"/>
              </a:avLst>
            </a:prstGeom>
            <a:solidFill>
              <a:srgbClr val="D4303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73050" y="199449"/>
              <a:ext cx="7458075" cy="545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注意！！「前文」的特殊格式規定：</a:t>
              </a:r>
            </a:p>
          </p:txBody>
        </p:sp>
      </p:grpSp>
      <p:sp>
        <p:nvSpPr>
          <p:cNvPr id="212" name="Shape 212"/>
          <p:cNvSpPr/>
          <p:nvPr/>
        </p:nvSpPr>
        <p:spPr>
          <a:xfrm>
            <a:off x="508000" y="4381232"/>
            <a:ext cx="11988801" cy="3989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遵循</a:t>
            </a:r>
            <a:r>
              <a:rPr sz="3500">
                <a:solidFill>
                  <a:srgbClr val="535353"/>
                </a:solidFill>
              </a:rPr>
              <a:t>到難民地位議定書對難民的定義及權力，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警覺</a:t>
            </a:r>
            <a:r>
              <a:rPr sz="3500">
                <a:solidFill>
                  <a:srgbClr val="535353"/>
                </a:solidFill>
              </a:rPr>
              <a:t>到地中海邊境管理的重要性及日益增加的難民數量，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認知</a:t>
            </a:r>
            <a:r>
              <a:rPr sz="3500">
                <a:solidFill>
                  <a:srgbClr val="535353"/>
                </a:solidFill>
              </a:rPr>
              <a:t>強調都柏林公約的缺失，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認可</a:t>
            </a:r>
            <a:r>
              <a:rPr sz="3500">
                <a:solidFill>
                  <a:srgbClr val="535353"/>
                </a:solidFill>
              </a:rPr>
              <a:t>歐盟定居系統的重要性及其透過國內、國際、非政府組織達成目標的價值；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grpSp>
        <p:nvGrpSpPr>
          <p:cNvPr id="217" name="Group 217"/>
          <p:cNvGrpSpPr/>
          <p:nvPr/>
        </p:nvGrpSpPr>
        <p:grpSpPr>
          <a:xfrm>
            <a:off x="571500" y="2882414"/>
            <a:ext cx="11861800" cy="944366"/>
            <a:chOff x="0" y="0"/>
            <a:chExt cx="11861800" cy="944365"/>
          </a:xfrm>
        </p:grpSpPr>
        <p:sp>
          <p:nvSpPr>
            <p:cNvPr id="215" name="Shape 215"/>
            <p:cNvSpPr/>
            <p:nvPr/>
          </p:nvSpPr>
          <p:spPr>
            <a:xfrm>
              <a:off x="0" y="0"/>
              <a:ext cx="11861800" cy="944366"/>
            </a:xfrm>
            <a:prstGeom prst="roundRect">
              <a:avLst>
                <a:gd name="adj" fmla="val 20172"/>
              </a:avLst>
            </a:prstGeom>
            <a:solidFill>
              <a:srgbClr val="D4303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273050" y="199449"/>
              <a:ext cx="7458075" cy="545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注意！！「前文」的格式規定：</a:t>
              </a:r>
            </a:p>
          </p:txBody>
        </p:sp>
      </p:grpSp>
      <p:sp>
        <p:nvSpPr>
          <p:cNvPr id="218" name="Shape 218"/>
          <p:cNvSpPr/>
          <p:nvPr/>
        </p:nvSpPr>
        <p:spPr>
          <a:xfrm>
            <a:off x="508000" y="4347365"/>
            <a:ext cx="11988801" cy="3989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遵循</a:t>
            </a:r>
            <a:r>
              <a:rPr sz="3500">
                <a:solidFill>
                  <a:srgbClr val="535353"/>
                </a:solidFill>
              </a:rPr>
              <a:t>到難民地位議定書對難民的定義及權力，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警覺</a:t>
            </a:r>
            <a:r>
              <a:rPr sz="3500">
                <a:solidFill>
                  <a:srgbClr val="535353"/>
                </a:solidFill>
              </a:rPr>
              <a:t>到地中海邊境管理的重要性及日益增加的難民數量，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認知</a:t>
            </a:r>
            <a:r>
              <a:rPr sz="3500">
                <a:solidFill>
                  <a:srgbClr val="535353"/>
                </a:solidFill>
              </a:rPr>
              <a:t>強調都柏林公約的缺失，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認可</a:t>
            </a:r>
            <a:r>
              <a:rPr sz="3500">
                <a:solidFill>
                  <a:srgbClr val="535353"/>
                </a:solidFill>
              </a:rPr>
              <a:t>歐盟定居系統的重要性及其透過國內、國際、非政府組織達成目標的價值；</a:t>
            </a:r>
          </a:p>
        </p:txBody>
      </p:sp>
      <p:pic>
        <p:nvPicPr>
          <p:cNvPr id="219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3708" y="4283495"/>
            <a:ext cx="1245461" cy="721586"/>
          </a:xfrm>
          <a:prstGeom prst="rect">
            <a:avLst/>
          </a:prstGeom>
        </p:spPr>
      </p:pic>
      <p:pic>
        <p:nvPicPr>
          <p:cNvPr id="221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3708" y="5155561"/>
            <a:ext cx="1245461" cy="721586"/>
          </a:xfrm>
          <a:prstGeom prst="rect">
            <a:avLst/>
          </a:prstGeom>
        </p:spPr>
      </p:pic>
      <p:pic>
        <p:nvPicPr>
          <p:cNvPr id="223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3708" y="6079352"/>
            <a:ext cx="1245461" cy="721586"/>
          </a:xfrm>
          <a:prstGeom prst="rect">
            <a:avLst/>
          </a:prstGeom>
        </p:spPr>
      </p:pic>
      <p:pic>
        <p:nvPicPr>
          <p:cNvPr id="225" name="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1008" y="6977743"/>
            <a:ext cx="1245461" cy="721586"/>
          </a:xfrm>
          <a:prstGeom prst="rect">
            <a:avLst/>
          </a:prstGeom>
        </p:spPr>
      </p:pic>
      <p:grpSp>
        <p:nvGrpSpPr>
          <p:cNvPr id="229" name="Group 229"/>
          <p:cNvGrpSpPr/>
          <p:nvPr/>
        </p:nvGrpSpPr>
        <p:grpSpPr>
          <a:xfrm>
            <a:off x="2669182" y="3933085"/>
            <a:ext cx="6406754" cy="5014120"/>
            <a:chOff x="-590550" y="0"/>
            <a:chExt cx="6406753" cy="5014118"/>
          </a:xfrm>
        </p:grpSpPr>
        <p:sp>
          <p:nvSpPr>
            <p:cNvPr id="227" name="Shape 227"/>
            <p:cNvSpPr/>
            <p:nvPr/>
          </p:nvSpPr>
          <p:spPr>
            <a:xfrm>
              <a:off x="-590550" y="0"/>
              <a:ext cx="6406754" cy="501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05" y="0"/>
                  </a:moveTo>
                  <a:cubicBezTo>
                    <a:pt x="2087" y="0"/>
                    <a:pt x="1991" y="122"/>
                    <a:pt x="1991" y="274"/>
                  </a:cubicBezTo>
                  <a:lnTo>
                    <a:pt x="1991" y="1588"/>
                  </a:lnTo>
                  <a:lnTo>
                    <a:pt x="0" y="2862"/>
                  </a:lnTo>
                  <a:lnTo>
                    <a:pt x="1991" y="4137"/>
                  </a:lnTo>
                  <a:lnTo>
                    <a:pt x="1991" y="21326"/>
                  </a:lnTo>
                  <a:cubicBezTo>
                    <a:pt x="1991" y="21478"/>
                    <a:pt x="2087" y="21600"/>
                    <a:pt x="2205" y="21600"/>
                  </a:cubicBezTo>
                  <a:lnTo>
                    <a:pt x="21386" y="21600"/>
                  </a:lnTo>
                  <a:cubicBezTo>
                    <a:pt x="21504" y="21600"/>
                    <a:pt x="21600" y="21478"/>
                    <a:pt x="21600" y="21326"/>
                  </a:cubicBezTo>
                  <a:lnTo>
                    <a:pt x="21600" y="274"/>
                  </a:lnTo>
                  <a:cubicBezTo>
                    <a:pt x="21600" y="122"/>
                    <a:pt x="21504" y="0"/>
                    <a:pt x="21386" y="0"/>
                  </a:cubicBezTo>
                  <a:lnTo>
                    <a:pt x="2205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237884" y="795352"/>
              <a:ext cx="5257885" cy="3423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50921" indent="-350921">
                <a:buSzPct val="100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以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「序文詞」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開頭</a:t>
              </a:r>
              <a:endParaRPr sz="3700">
                <a:solidFill>
                  <a:srgbClr val="FFFFFF"/>
                </a:solidFill>
                <a:latin typeface="Heiti TC Light"/>
                <a:ea typeface="Heiti TC Light"/>
                <a:cs typeface="Heiti TC Light"/>
                <a:sym typeface="Heiti TC Light"/>
              </a:endParaRPr>
            </a:p>
            <a:p>
              <a:pPr lvl="0" marL="350921" indent="-350921">
                <a:buSzPct val="100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序文詞須以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「粗體」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、「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斜體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」或「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底線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」標注</a:t>
              </a:r>
            </a:p>
          </p:txBody>
        </p:sp>
      </p:grp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grpSp>
        <p:nvGrpSpPr>
          <p:cNvPr id="234" name="Group 234"/>
          <p:cNvGrpSpPr/>
          <p:nvPr/>
        </p:nvGrpSpPr>
        <p:grpSpPr>
          <a:xfrm>
            <a:off x="571500" y="2882414"/>
            <a:ext cx="11861800" cy="944366"/>
            <a:chOff x="0" y="0"/>
            <a:chExt cx="11861800" cy="944365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11861800" cy="944366"/>
            </a:xfrm>
            <a:prstGeom prst="roundRect">
              <a:avLst>
                <a:gd name="adj" fmla="val 20172"/>
              </a:avLst>
            </a:prstGeom>
            <a:solidFill>
              <a:srgbClr val="D4303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273050" y="199449"/>
              <a:ext cx="7458075" cy="545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注意！！「前文」的格式規定：</a:t>
              </a:r>
            </a:p>
          </p:txBody>
        </p:sp>
      </p:grpSp>
      <p:sp>
        <p:nvSpPr>
          <p:cNvPr id="235" name="Shape 235"/>
          <p:cNvSpPr/>
          <p:nvPr/>
        </p:nvSpPr>
        <p:spPr>
          <a:xfrm>
            <a:off x="508000" y="4347365"/>
            <a:ext cx="11988801" cy="3989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遵循</a:t>
            </a:r>
            <a:r>
              <a:rPr sz="3500">
                <a:solidFill>
                  <a:srgbClr val="535353"/>
                </a:solidFill>
              </a:rPr>
              <a:t>到難民地位議定書對難民的定義及權力，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警覺</a:t>
            </a:r>
            <a:r>
              <a:rPr sz="3500">
                <a:solidFill>
                  <a:srgbClr val="535353"/>
                </a:solidFill>
              </a:rPr>
              <a:t>到地中海邊境管理的重要性及日益增加的難民數量，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認知</a:t>
            </a:r>
            <a:r>
              <a:rPr sz="3500">
                <a:solidFill>
                  <a:srgbClr val="535353"/>
                </a:solidFill>
              </a:rPr>
              <a:t>強調都柏林公約的缺失，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認可</a:t>
            </a:r>
            <a:r>
              <a:rPr sz="3500">
                <a:solidFill>
                  <a:srgbClr val="535353"/>
                </a:solidFill>
              </a:rPr>
              <a:t>歐盟定居系統的重要性及其透過國內、國際、非政府組織達成目標的價值；</a:t>
            </a:r>
          </a:p>
        </p:txBody>
      </p:sp>
      <p:pic>
        <p:nvPicPr>
          <p:cNvPr id="236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45281" y="4262328"/>
            <a:ext cx="725621" cy="721586"/>
          </a:xfrm>
          <a:prstGeom prst="rect">
            <a:avLst/>
          </a:prstGeom>
        </p:spPr>
      </p:pic>
      <p:grpSp>
        <p:nvGrpSpPr>
          <p:cNvPr id="240" name="Group 240"/>
          <p:cNvGrpSpPr/>
          <p:nvPr/>
        </p:nvGrpSpPr>
        <p:grpSpPr>
          <a:xfrm>
            <a:off x="1679544" y="5478110"/>
            <a:ext cx="4431905" cy="1728392"/>
            <a:chOff x="0" y="0"/>
            <a:chExt cx="4431903" cy="1728390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4431904" cy="172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8683" y="21600"/>
                  </a:lnTo>
                  <a:lnTo>
                    <a:pt x="18683" y="15276"/>
                  </a:lnTo>
                  <a:lnTo>
                    <a:pt x="21600" y="12261"/>
                  </a:lnTo>
                  <a:lnTo>
                    <a:pt x="18683" y="9250"/>
                  </a:lnTo>
                  <a:lnTo>
                    <a:pt x="186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231702" y="391924"/>
              <a:ext cx="3418242" cy="944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marL="350921" indent="-350921">
                <a:buSzPct val="100000"/>
                <a:buChar char="•"/>
                <a:def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</a:rPr>
                <a:t>以逗號結尾</a:t>
              </a:r>
            </a:p>
          </p:txBody>
        </p:sp>
      </p:grpSp>
      <p:pic>
        <p:nvPicPr>
          <p:cNvPr id="241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72014" y="5168261"/>
            <a:ext cx="725621" cy="721586"/>
          </a:xfrm>
          <a:prstGeom prst="rect">
            <a:avLst/>
          </a:prstGeom>
        </p:spPr>
      </p:pic>
      <p:pic>
        <p:nvPicPr>
          <p:cNvPr id="243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59181" y="6092052"/>
            <a:ext cx="725621" cy="721586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grpSp>
        <p:nvGrpSpPr>
          <p:cNvPr id="249" name="Group 249"/>
          <p:cNvGrpSpPr/>
          <p:nvPr/>
        </p:nvGrpSpPr>
        <p:grpSpPr>
          <a:xfrm>
            <a:off x="571500" y="2882414"/>
            <a:ext cx="11861800" cy="944366"/>
            <a:chOff x="0" y="0"/>
            <a:chExt cx="11861800" cy="944365"/>
          </a:xfrm>
        </p:grpSpPr>
        <p:sp>
          <p:nvSpPr>
            <p:cNvPr id="247" name="Shape 247"/>
            <p:cNvSpPr/>
            <p:nvPr/>
          </p:nvSpPr>
          <p:spPr>
            <a:xfrm>
              <a:off x="0" y="0"/>
              <a:ext cx="11861800" cy="944366"/>
            </a:xfrm>
            <a:prstGeom prst="roundRect">
              <a:avLst>
                <a:gd name="adj" fmla="val 20172"/>
              </a:avLst>
            </a:prstGeom>
            <a:solidFill>
              <a:srgbClr val="D4303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48" name="Shape 248"/>
            <p:cNvSpPr/>
            <p:nvPr/>
          </p:nvSpPr>
          <p:spPr>
            <a:xfrm>
              <a:off x="273050" y="199449"/>
              <a:ext cx="7458075" cy="545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注意！！「前文」的格式規定：</a:t>
              </a:r>
            </a:p>
          </p:txBody>
        </p:sp>
      </p:grpSp>
      <p:sp>
        <p:nvSpPr>
          <p:cNvPr id="250" name="Shape 250"/>
          <p:cNvSpPr/>
          <p:nvPr/>
        </p:nvSpPr>
        <p:spPr>
          <a:xfrm>
            <a:off x="508000" y="4347365"/>
            <a:ext cx="11988801" cy="3989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遵循</a:t>
            </a:r>
            <a:r>
              <a:rPr sz="3500">
                <a:solidFill>
                  <a:srgbClr val="535353"/>
                </a:solidFill>
              </a:rPr>
              <a:t>到難民地位議定書對難民的定義及權力，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警覺</a:t>
            </a:r>
            <a:r>
              <a:rPr sz="3500">
                <a:solidFill>
                  <a:srgbClr val="535353"/>
                </a:solidFill>
              </a:rPr>
              <a:t>到地中海邊境管理的重要性及日益增加的難民數量，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認知</a:t>
            </a:r>
            <a:r>
              <a:rPr sz="3500">
                <a:solidFill>
                  <a:srgbClr val="535353"/>
                </a:solidFill>
              </a:rPr>
              <a:t>強調都柏林公約的缺失，</a:t>
            </a:r>
            <a:endParaRPr sz="3500">
              <a:solidFill>
                <a:srgbClr val="535353"/>
              </a:solidFill>
            </a:endParaRPr>
          </a:p>
          <a:p>
            <a:pPr lvl="0">
              <a:lnSpc>
                <a:spcPct val="150000"/>
              </a:lnSpc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    </a:t>
            </a:r>
            <a:r>
              <a:rPr b="1" sz="3500" u="sng">
                <a:solidFill>
                  <a:srgbClr val="535353"/>
                </a:solidFill>
              </a:rPr>
              <a:t>認可</a:t>
            </a:r>
            <a:r>
              <a:rPr sz="3500">
                <a:solidFill>
                  <a:srgbClr val="535353"/>
                </a:solidFill>
              </a:rPr>
              <a:t>歐盟定居系統的重要性及其透過國內、國際、非政府組織達成目標的價值；</a:t>
            </a:r>
          </a:p>
        </p:txBody>
      </p:sp>
      <p:pic>
        <p:nvPicPr>
          <p:cNvPr id="251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6514" y="7750595"/>
            <a:ext cx="725621" cy="721586"/>
          </a:xfrm>
          <a:prstGeom prst="rect">
            <a:avLst/>
          </a:prstGeom>
        </p:spPr>
      </p:pic>
      <p:grpSp>
        <p:nvGrpSpPr>
          <p:cNvPr id="255" name="Group 255"/>
          <p:cNvGrpSpPr/>
          <p:nvPr/>
        </p:nvGrpSpPr>
        <p:grpSpPr>
          <a:xfrm>
            <a:off x="5285418" y="7222244"/>
            <a:ext cx="5870576" cy="1501776"/>
            <a:chOff x="-525859" y="0"/>
            <a:chExt cx="5870575" cy="1501775"/>
          </a:xfrm>
        </p:grpSpPr>
        <p:sp>
          <p:nvSpPr>
            <p:cNvPr id="253" name="Shape 253"/>
            <p:cNvSpPr/>
            <p:nvPr/>
          </p:nvSpPr>
          <p:spPr>
            <a:xfrm>
              <a:off x="-525860" y="0"/>
              <a:ext cx="5870576" cy="150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5" y="0"/>
                  </a:moveTo>
                  <a:lnTo>
                    <a:pt x="1935" y="10258"/>
                  </a:lnTo>
                  <a:lnTo>
                    <a:pt x="0" y="13152"/>
                  </a:lnTo>
                  <a:lnTo>
                    <a:pt x="1935" y="16040"/>
                  </a:lnTo>
                  <a:lnTo>
                    <a:pt x="1935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935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>
              <a:off x="299435" y="278704"/>
              <a:ext cx="4777209" cy="944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marL="350921" indent="-350921">
                <a:buSzPct val="100000"/>
                <a:buChar char="•"/>
                <a:def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</a:rPr>
                <a:t>最後一句以分號結尾</a:t>
              </a:r>
            </a:p>
          </p:txBody>
        </p:sp>
      </p:grp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Pre-ambulatory clause  前文</a:t>
            </a:r>
          </a:p>
        </p:txBody>
      </p:sp>
      <p:sp>
        <p:nvSpPr>
          <p:cNvPr id="258" name="Shape 258"/>
          <p:cNvSpPr/>
          <p:nvPr/>
        </p:nvSpPr>
        <p:spPr>
          <a:xfrm>
            <a:off x="5115519" y="2654299"/>
            <a:ext cx="2773761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900">
                <a:solidFill>
                  <a:srgbClr val="5B5854"/>
                </a:solidFill>
                <a:latin typeface="Gujarati MT"/>
                <a:ea typeface="Gujarati MT"/>
                <a:cs typeface="Gujarati MT"/>
                <a:sym typeface="Gujarati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5B5854"/>
                </a:solidFill>
              </a:rPr>
              <a:t>常見序文</a:t>
            </a:r>
          </a:p>
        </p:txBody>
      </p:sp>
      <p:grpSp>
        <p:nvGrpSpPr>
          <p:cNvPr id="262" name="Group 262"/>
          <p:cNvGrpSpPr/>
          <p:nvPr/>
        </p:nvGrpSpPr>
        <p:grpSpPr>
          <a:xfrm>
            <a:off x="838199" y="3590791"/>
            <a:ext cx="5150249" cy="5489974"/>
            <a:chOff x="0" y="0"/>
            <a:chExt cx="5150248" cy="5489973"/>
          </a:xfrm>
        </p:grpSpPr>
        <p:sp>
          <p:nvSpPr>
            <p:cNvPr id="259" name="Shape 259"/>
            <p:cNvSpPr/>
            <p:nvPr/>
          </p:nvSpPr>
          <p:spPr>
            <a:xfrm>
              <a:off x="-1" y="-1"/>
              <a:ext cx="5150249" cy="5489974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339227" y="230297"/>
              <a:ext cx="4471792" cy="55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對過去政策支持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339227" y="1051057"/>
              <a:ext cx="4471792" cy="41102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Expressing its appreciation 表達感謝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Noting with approval 表示認可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Welcoming 歡迎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Guided by 遵循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Referring 參考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Having adopted 採納</a:t>
              </a: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6942666" y="3590791"/>
            <a:ext cx="5150249" cy="5489974"/>
            <a:chOff x="0" y="0"/>
            <a:chExt cx="5150248" cy="5489973"/>
          </a:xfrm>
        </p:grpSpPr>
        <p:sp>
          <p:nvSpPr>
            <p:cNvPr id="263" name="Shape 263"/>
            <p:cNvSpPr/>
            <p:nvPr/>
          </p:nvSpPr>
          <p:spPr>
            <a:xfrm>
              <a:off x="0" y="-1"/>
              <a:ext cx="5150249" cy="5489974"/>
            </a:xfrm>
            <a:prstGeom prst="rect">
              <a:avLst/>
            </a:prstGeom>
            <a:blipFill rotWithShape="1">
              <a:blip r:embed="rId3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339228" y="230297"/>
              <a:ext cx="4471793" cy="55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對問題關切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339228" y="1051057"/>
              <a:ext cx="4471793" cy="4169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Fully Aware 充分了解到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Noting with deep concern 深切憂慮的提到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Emphasizing 強調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Affirming 申明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Recognizing 承認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Recalling 回顧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Bearing in mind 銘記</a:t>
              </a:r>
            </a:p>
          </p:txBody>
        </p:sp>
      </p:grp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grpSp>
        <p:nvGrpSpPr>
          <p:cNvPr id="271" name="Group 271"/>
          <p:cNvGrpSpPr/>
          <p:nvPr/>
        </p:nvGrpSpPr>
        <p:grpSpPr>
          <a:xfrm>
            <a:off x="571500" y="2923689"/>
            <a:ext cx="11861800" cy="944368"/>
            <a:chOff x="0" y="0"/>
            <a:chExt cx="11861800" cy="944366"/>
          </a:xfrm>
        </p:grpSpPr>
        <p:sp>
          <p:nvSpPr>
            <p:cNvPr id="269" name="Shape 269"/>
            <p:cNvSpPr/>
            <p:nvPr/>
          </p:nvSpPr>
          <p:spPr>
            <a:xfrm>
              <a:off x="0" y="-1"/>
              <a:ext cx="11861800" cy="944368"/>
            </a:xfrm>
            <a:prstGeom prst="roundRect">
              <a:avLst>
                <a:gd name="adj" fmla="val 20172"/>
              </a:avLst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273050" y="211768"/>
              <a:ext cx="11010900" cy="5208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300">
                  <a:solidFill>
                    <a:srgbClr val="FFFFFF"/>
                  </a:solidFill>
                </a:rPr>
                <a:t>於是我們又回到了冷氣問題，假設要把這個議題寫入班規：</a:t>
              </a:r>
            </a:p>
          </p:txBody>
        </p:sp>
      </p:grpSp>
      <p:grpSp>
        <p:nvGrpSpPr>
          <p:cNvPr id="274" name="Group 274"/>
          <p:cNvGrpSpPr/>
          <p:nvPr/>
        </p:nvGrpSpPr>
        <p:grpSpPr>
          <a:xfrm>
            <a:off x="558799" y="6774505"/>
            <a:ext cx="5636223" cy="944367"/>
            <a:chOff x="0" y="0"/>
            <a:chExt cx="5636222" cy="944366"/>
          </a:xfrm>
        </p:grpSpPr>
        <p:sp>
          <p:nvSpPr>
            <p:cNvPr id="272" name="Shape 272"/>
            <p:cNvSpPr/>
            <p:nvPr/>
          </p:nvSpPr>
          <p:spPr>
            <a:xfrm>
              <a:off x="0" y="-1"/>
              <a:ext cx="5636223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220960" y="168651"/>
              <a:ext cx="5194301" cy="6070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000">
                  <a:solidFill>
                    <a:srgbClr val="FFFFFF"/>
                  </a:solidFill>
                </a:rPr>
                <a:t>規定幾度可以開冷氣？</a:t>
              </a:r>
            </a:p>
          </p:txBody>
        </p:sp>
      </p:grpSp>
      <p:grpSp>
        <p:nvGrpSpPr>
          <p:cNvPr id="277" name="Group 277"/>
          <p:cNvGrpSpPr/>
          <p:nvPr/>
        </p:nvGrpSpPr>
        <p:grpSpPr>
          <a:xfrm>
            <a:off x="558799" y="5490900"/>
            <a:ext cx="5636223" cy="944367"/>
            <a:chOff x="0" y="0"/>
            <a:chExt cx="5636222" cy="944366"/>
          </a:xfrm>
        </p:grpSpPr>
        <p:sp>
          <p:nvSpPr>
            <p:cNvPr id="275" name="Shape 275"/>
            <p:cNvSpPr/>
            <p:nvPr/>
          </p:nvSpPr>
          <p:spPr>
            <a:xfrm>
              <a:off x="0" y="-1"/>
              <a:ext cx="5636223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237480" y="149658"/>
              <a:ext cx="5257801" cy="668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什麼時候開始實施？</a:t>
              </a:r>
            </a:p>
          </p:txBody>
        </p:sp>
      </p:grpSp>
      <p:grpSp>
        <p:nvGrpSpPr>
          <p:cNvPr id="280" name="Group 280"/>
          <p:cNvGrpSpPr/>
          <p:nvPr/>
        </p:nvGrpSpPr>
        <p:grpSpPr>
          <a:xfrm>
            <a:off x="558799" y="7991001"/>
            <a:ext cx="5636223" cy="944367"/>
            <a:chOff x="0" y="0"/>
            <a:chExt cx="5636222" cy="944366"/>
          </a:xfrm>
        </p:grpSpPr>
        <p:sp>
          <p:nvSpPr>
            <p:cNvPr id="278" name="Shape 278"/>
            <p:cNvSpPr/>
            <p:nvPr/>
          </p:nvSpPr>
          <p:spPr>
            <a:xfrm>
              <a:off x="0" y="-1"/>
              <a:ext cx="5636223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79143" y="169739"/>
              <a:ext cx="5448301" cy="545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如果有人不想開冷氣，要？</a:t>
              </a:r>
            </a:p>
          </p:txBody>
        </p:sp>
      </p:grpSp>
      <p:grpSp>
        <p:nvGrpSpPr>
          <p:cNvPr id="283" name="Group 283"/>
          <p:cNvGrpSpPr/>
          <p:nvPr/>
        </p:nvGrpSpPr>
        <p:grpSpPr>
          <a:xfrm>
            <a:off x="558799" y="4207295"/>
            <a:ext cx="5636223" cy="944367"/>
            <a:chOff x="0" y="0"/>
            <a:chExt cx="5636222" cy="944366"/>
          </a:xfrm>
        </p:grpSpPr>
        <p:sp>
          <p:nvSpPr>
            <p:cNvPr id="281" name="Shape 281"/>
            <p:cNvSpPr/>
            <p:nvPr/>
          </p:nvSpPr>
          <p:spPr>
            <a:xfrm>
              <a:off x="0" y="-1"/>
              <a:ext cx="5636223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>
              <a:off x="1332210" y="125535"/>
              <a:ext cx="3098801" cy="6932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7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700">
                  <a:solidFill>
                    <a:srgbClr val="FFFFFF"/>
                  </a:solidFill>
                </a:rPr>
                <a:t>實施對象？</a:t>
              </a:r>
            </a:p>
          </p:txBody>
        </p:sp>
      </p:grpSp>
      <p:grpSp>
        <p:nvGrpSpPr>
          <p:cNvPr id="287" name="Group 287"/>
          <p:cNvGrpSpPr/>
          <p:nvPr/>
        </p:nvGrpSpPr>
        <p:grpSpPr>
          <a:xfrm>
            <a:off x="6580434" y="4207295"/>
            <a:ext cx="5824888" cy="4814970"/>
            <a:chOff x="0" y="0"/>
            <a:chExt cx="5824886" cy="4814968"/>
          </a:xfrm>
        </p:grpSpPr>
        <p:sp>
          <p:nvSpPr>
            <p:cNvPr id="284" name="Shape 284"/>
            <p:cNvSpPr/>
            <p:nvPr/>
          </p:nvSpPr>
          <p:spPr>
            <a:xfrm>
              <a:off x="0" y="1932424"/>
              <a:ext cx="1270001" cy="829669"/>
            </a:xfrm>
            <a:prstGeom prst="rightArrow">
              <a:avLst>
                <a:gd name="adj1" fmla="val 36532"/>
                <a:gd name="adj2" fmla="val 51770"/>
              </a:avLst>
            </a:prstGeom>
            <a:solidFill>
              <a:srgbClr val="4B39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1642715" y="0"/>
              <a:ext cx="4182172" cy="4814970"/>
            </a:xfrm>
            <a:prstGeom prst="roundRect">
              <a:avLst>
                <a:gd name="adj" fmla="val 4555"/>
              </a:avLst>
            </a:prstGeom>
            <a:solidFill>
              <a:srgbClr val="837B9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1986706" y="1362626"/>
              <a:ext cx="3494190" cy="19692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4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900">
                  <a:solidFill>
                    <a:srgbClr val="FFFFFF"/>
                  </a:solidFill>
                </a:rPr>
                <a:t>解決問題的實際作為！</a:t>
              </a:r>
            </a:p>
          </p:txBody>
        </p:sp>
      </p:grp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508000" y="590550"/>
            <a:ext cx="11988800" cy="1905000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000">
                <a:solidFill>
                  <a:srgbClr val="606060"/>
                </a:solidFill>
              </a:rPr>
              <a:t>教學架構</a:t>
            </a:r>
          </a:p>
        </p:txBody>
      </p:sp>
      <p:sp>
        <p:nvSpPr>
          <p:cNvPr id="76" name="Shape 76"/>
          <p:cNvSpPr/>
          <p:nvPr/>
        </p:nvSpPr>
        <p:spPr>
          <a:xfrm>
            <a:off x="806450" y="2937156"/>
            <a:ext cx="4896595" cy="80454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5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工作文件</a:t>
            </a:r>
          </a:p>
        </p:txBody>
      </p:sp>
      <p:sp>
        <p:nvSpPr>
          <p:cNvPr id="77" name="Shape 77"/>
          <p:cNvSpPr/>
          <p:nvPr/>
        </p:nvSpPr>
        <p:spPr>
          <a:xfrm>
            <a:off x="6864350" y="2937156"/>
            <a:ext cx="4896595" cy="804547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5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修正案</a:t>
            </a:r>
          </a:p>
        </p:txBody>
      </p:sp>
      <p:grpSp>
        <p:nvGrpSpPr>
          <p:cNvPr id="80" name="Group 80"/>
          <p:cNvGrpSpPr/>
          <p:nvPr/>
        </p:nvGrpSpPr>
        <p:grpSpPr>
          <a:xfrm>
            <a:off x="812800" y="4095750"/>
            <a:ext cx="4896595" cy="4142879"/>
            <a:chOff x="0" y="0"/>
            <a:chExt cx="4896594" cy="4142878"/>
          </a:xfrm>
        </p:grpSpPr>
        <p:sp>
          <p:nvSpPr>
            <p:cNvPr id="78" name="Shape 78"/>
            <p:cNvSpPr/>
            <p:nvPr/>
          </p:nvSpPr>
          <p:spPr>
            <a:xfrm>
              <a:off x="0" y="0"/>
              <a:ext cx="4896595" cy="4142879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324693" y="1104136"/>
              <a:ext cx="4234508" cy="19319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517710" indent="-517710"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48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rPr>
                <a:t>基本問題</a:t>
              </a:r>
              <a:endParaRPr sz="48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517710" indent="-517710"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48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rPr>
                <a:t>格式內容</a:t>
              </a: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6864350" y="4094658"/>
            <a:ext cx="4896595" cy="4142881"/>
            <a:chOff x="0" y="0"/>
            <a:chExt cx="4896594" cy="4142880"/>
          </a:xfrm>
        </p:grpSpPr>
        <p:sp>
          <p:nvSpPr>
            <p:cNvPr id="81" name="Shape 81"/>
            <p:cNvSpPr/>
            <p:nvPr/>
          </p:nvSpPr>
          <p:spPr>
            <a:xfrm>
              <a:off x="0" y="0"/>
              <a:ext cx="4896595" cy="4142881"/>
            </a:xfrm>
            <a:prstGeom prst="rect">
              <a:avLst/>
            </a:prstGeom>
            <a:blipFill rotWithShape="1">
              <a:blip r:embed="rId3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194816" y="426091"/>
              <a:ext cx="4506963" cy="32911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517710" indent="-517710">
                <a:lnSpc>
                  <a:spcPct val="130000"/>
                </a:lnSpc>
                <a:spcBef>
                  <a:spcPts val="1900"/>
                </a:spcBef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43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rPr>
                <a:t>為什麼要有修正案？</a:t>
              </a:r>
              <a:endParaRPr sz="43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517710" indent="-517710">
                <a:lnSpc>
                  <a:spcPct val="130000"/>
                </a:lnSpc>
                <a:spcBef>
                  <a:spcPts val="1900"/>
                </a:spcBef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43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rPr>
                <a:t>何時提修正案？</a:t>
              </a:r>
              <a:endParaRPr sz="43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517710" indent="-517710">
                <a:lnSpc>
                  <a:spcPct val="130000"/>
                </a:lnSpc>
                <a:spcBef>
                  <a:spcPts val="1900"/>
                </a:spcBef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43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rPr>
                <a:t>修正案形式</a:t>
              </a:r>
            </a:p>
          </p:txBody>
        </p:sp>
      </p:grp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/>
        </p:nvSpPr>
        <p:spPr>
          <a:xfrm>
            <a:off x="571500" y="2841139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62597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0" name="Shape 290"/>
          <p:cNvSpPr/>
          <p:nvPr/>
        </p:nvSpPr>
        <p:spPr>
          <a:xfrm>
            <a:off x="996948" y="3094183"/>
            <a:ext cx="3886201" cy="520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放入聯合國的情境：</a:t>
            </a:r>
          </a:p>
        </p:txBody>
      </p:sp>
      <p:sp>
        <p:nvSpPr>
          <p:cNvPr id="291" name="Shape 291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B5854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5B5854"/>
                </a:solidFill>
              </a:rPr>
              <a:t>operative clauses 正文</a:t>
            </a:r>
          </a:p>
        </p:txBody>
      </p:sp>
      <p:grpSp>
        <p:nvGrpSpPr>
          <p:cNvPr id="295" name="Group 295"/>
          <p:cNvGrpSpPr/>
          <p:nvPr/>
        </p:nvGrpSpPr>
        <p:grpSpPr>
          <a:xfrm>
            <a:off x="611484" y="4124745"/>
            <a:ext cx="5702379" cy="2399780"/>
            <a:chOff x="0" y="0"/>
            <a:chExt cx="5702378" cy="2399779"/>
          </a:xfrm>
        </p:grpSpPr>
        <p:sp>
          <p:nvSpPr>
            <p:cNvPr id="292" name="Shape 292"/>
            <p:cNvSpPr/>
            <p:nvPr/>
          </p:nvSpPr>
          <p:spPr>
            <a:xfrm>
              <a:off x="0" y="-1"/>
              <a:ext cx="5702379" cy="2399781"/>
            </a:xfrm>
            <a:prstGeom prst="roundRect">
              <a:avLst>
                <a:gd name="adj" fmla="val 5837"/>
              </a:avLst>
            </a:prstGeom>
            <a:solidFill>
              <a:srgbClr val="ABCCC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1348741" y="-1"/>
              <a:ext cx="3004896" cy="660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800">
                  <a:solidFill>
                    <a:srgbClr val="FFFFFF"/>
                  </a:solidFill>
                </a:rPr>
                <a:t>What &amp; How</a:t>
              </a:r>
            </a:p>
          </p:txBody>
        </p:sp>
        <p:sp>
          <p:nvSpPr>
            <p:cNvPr id="294" name="Shape 294"/>
            <p:cNvSpPr/>
            <p:nvPr/>
          </p:nvSpPr>
          <p:spPr>
            <a:xfrm>
              <a:off x="128335" y="785859"/>
              <a:ext cx="5445709" cy="1224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要做什麼？</a:t>
              </a:r>
              <a:endPara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怎麼做？</a:t>
              </a:r>
            </a:p>
          </p:txBody>
        </p:sp>
      </p:grpSp>
      <p:grpSp>
        <p:nvGrpSpPr>
          <p:cNvPr id="299" name="Group 299"/>
          <p:cNvGrpSpPr/>
          <p:nvPr/>
        </p:nvGrpSpPr>
        <p:grpSpPr>
          <a:xfrm>
            <a:off x="6673825" y="4124745"/>
            <a:ext cx="5702379" cy="2399780"/>
            <a:chOff x="0" y="0"/>
            <a:chExt cx="5702378" cy="2399779"/>
          </a:xfrm>
        </p:grpSpPr>
        <p:sp>
          <p:nvSpPr>
            <p:cNvPr id="296" name="Shape 296"/>
            <p:cNvSpPr/>
            <p:nvPr/>
          </p:nvSpPr>
          <p:spPr>
            <a:xfrm>
              <a:off x="0" y="-1"/>
              <a:ext cx="5702379" cy="2399781"/>
            </a:xfrm>
            <a:prstGeom prst="roundRect">
              <a:avLst>
                <a:gd name="adj" fmla="val 5837"/>
              </a:avLst>
            </a:prstGeom>
            <a:solidFill>
              <a:srgbClr val="B8C685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1348740" y="-1"/>
              <a:ext cx="3004897" cy="660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800">
                  <a:solidFill>
                    <a:srgbClr val="FFFFFF"/>
                  </a:solidFill>
                </a:rPr>
                <a:t>Who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128334" y="785859"/>
              <a:ext cx="5445710" cy="1224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規範誰？</a:t>
              </a:r>
              <a:endPara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與誰合作？</a:t>
              </a:r>
            </a:p>
          </p:txBody>
        </p:sp>
      </p:grpSp>
      <p:grpSp>
        <p:nvGrpSpPr>
          <p:cNvPr id="303" name="Group 303"/>
          <p:cNvGrpSpPr/>
          <p:nvPr/>
        </p:nvGrpSpPr>
        <p:grpSpPr>
          <a:xfrm>
            <a:off x="6673825" y="6666120"/>
            <a:ext cx="5702379" cy="2399781"/>
            <a:chOff x="0" y="0"/>
            <a:chExt cx="5702378" cy="2399779"/>
          </a:xfrm>
        </p:grpSpPr>
        <p:sp>
          <p:nvSpPr>
            <p:cNvPr id="300" name="Shape 300"/>
            <p:cNvSpPr/>
            <p:nvPr/>
          </p:nvSpPr>
          <p:spPr>
            <a:xfrm>
              <a:off x="0" y="-1"/>
              <a:ext cx="5702379" cy="2399781"/>
            </a:xfrm>
            <a:prstGeom prst="roundRect">
              <a:avLst>
                <a:gd name="adj" fmla="val 5837"/>
              </a:avLst>
            </a:prstGeom>
            <a:solidFill>
              <a:srgbClr val="E1BD81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1348740" y="-1"/>
              <a:ext cx="3004897" cy="660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800">
                  <a:solidFill>
                    <a:srgbClr val="FFFFFF"/>
                  </a:solidFill>
                </a:rPr>
                <a:t>Where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128334" y="1078065"/>
              <a:ext cx="5445710" cy="5454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</a:rPr>
                <a:t>在哪裡推動？</a:t>
              </a:r>
            </a:p>
          </p:txBody>
        </p:sp>
      </p:grpSp>
      <p:grpSp>
        <p:nvGrpSpPr>
          <p:cNvPr id="307" name="Group 307"/>
          <p:cNvGrpSpPr/>
          <p:nvPr/>
        </p:nvGrpSpPr>
        <p:grpSpPr>
          <a:xfrm>
            <a:off x="611484" y="6666120"/>
            <a:ext cx="5702379" cy="2399781"/>
            <a:chOff x="0" y="0"/>
            <a:chExt cx="5702378" cy="2399779"/>
          </a:xfrm>
        </p:grpSpPr>
        <p:sp>
          <p:nvSpPr>
            <p:cNvPr id="304" name="Shape 304"/>
            <p:cNvSpPr/>
            <p:nvPr/>
          </p:nvSpPr>
          <p:spPr>
            <a:xfrm>
              <a:off x="0" y="-1"/>
              <a:ext cx="5702379" cy="2399781"/>
            </a:xfrm>
            <a:prstGeom prst="roundRect">
              <a:avLst>
                <a:gd name="adj" fmla="val 5837"/>
              </a:avLst>
            </a:prstGeom>
            <a:solidFill>
              <a:srgbClr val="DBA28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1348741" y="-1"/>
              <a:ext cx="3004896" cy="660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800">
                  <a:solidFill>
                    <a:srgbClr val="FFFFFF"/>
                  </a:solidFill>
                </a:rPr>
                <a:t>When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128335" y="764675"/>
              <a:ext cx="5445709" cy="12245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什麼時候開始實施？</a:t>
              </a:r>
              <a:endPara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406772" indent="-406772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預計什麼時候達成目標？</a:t>
              </a:r>
            </a:p>
          </p:txBody>
        </p:sp>
      </p:grp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D4303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0" name="Shape 310"/>
          <p:cNvSpPr/>
          <p:nvPr/>
        </p:nvSpPr>
        <p:spPr>
          <a:xfrm>
            <a:off x="844550" y="3081864"/>
            <a:ext cx="7458075" cy="5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注意！！「正文」的特殊格式規定：</a:t>
            </a:r>
          </a:p>
        </p:txBody>
      </p:sp>
      <p:sp>
        <p:nvSpPr>
          <p:cNvPr id="311" name="Shape 311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sp>
        <p:nvSpPr>
          <p:cNvPr id="312" name="Shape 312"/>
          <p:cNvSpPr/>
          <p:nvPr/>
        </p:nvSpPr>
        <p:spPr>
          <a:xfrm>
            <a:off x="508000" y="4910654"/>
            <a:ext cx="11988801" cy="301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228600" indent="-228600">
              <a:spcBef>
                <a:spcPts val="11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強調</a:t>
            </a:r>
            <a:r>
              <a:rPr sz="3600">
                <a:solidFill>
                  <a:srgbClr val="535353"/>
                </a:solidFill>
              </a:rPr>
              <a:t>各國合作的重要性及難民在入境時應立即得到照護；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敦促</a:t>
            </a:r>
            <a:r>
              <a:rPr sz="3600">
                <a:solidFill>
                  <a:srgbClr val="535353"/>
                </a:solidFill>
              </a:rPr>
              <a:t>各國分攤難民安居及照顧的責任；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鼓勵</a:t>
            </a:r>
            <a:r>
              <a:rPr sz="3600">
                <a:solidFill>
                  <a:srgbClr val="535353"/>
                </a:solidFill>
              </a:rPr>
              <a:t>各國與聯合國人權事務會敘利亞人權回應合作。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D4303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5" name="Shape 315"/>
          <p:cNvSpPr/>
          <p:nvPr/>
        </p:nvSpPr>
        <p:spPr>
          <a:xfrm>
            <a:off x="844550" y="3081864"/>
            <a:ext cx="7458075" cy="5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注意！！「正文」的特殊格式規定：</a:t>
            </a:r>
          </a:p>
        </p:txBody>
      </p:sp>
      <p:sp>
        <p:nvSpPr>
          <p:cNvPr id="316" name="Shape 316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sp>
        <p:nvSpPr>
          <p:cNvPr id="317" name="Shape 317"/>
          <p:cNvSpPr/>
          <p:nvPr/>
        </p:nvSpPr>
        <p:spPr>
          <a:xfrm>
            <a:off x="508000" y="4910654"/>
            <a:ext cx="11988801" cy="301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228600" indent="-228600">
              <a:spcBef>
                <a:spcPts val="11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強調</a:t>
            </a:r>
            <a:r>
              <a:rPr sz="3600">
                <a:solidFill>
                  <a:srgbClr val="535353"/>
                </a:solidFill>
              </a:rPr>
              <a:t>各國合作的重要性及難民在入境時應立即得到照護；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敦促</a:t>
            </a:r>
            <a:r>
              <a:rPr sz="3600">
                <a:solidFill>
                  <a:srgbClr val="535353"/>
                </a:solidFill>
              </a:rPr>
              <a:t>各國分攤難民安居及照顧的責任；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鼓勵</a:t>
            </a:r>
            <a:r>
              <a:rPr sz="3600">
                <a:solidFill>
                  <a:srgbClr val="535353"/>
                </a:solidFill>
              </a:rPr>
              <a:t>各國與聯合國人權事務會敘利亞人權回應合作。</a:t>
            </a:r>
          </a:p>
        </p:txBody>
      </p:sp>
      <p:pic>
        <p:nvPicPr>
          <p:cNvPr id="318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908" y="4872555"/>
            <a:ext cx="1245461" cy="721586"/>
          </a:xfrm>
          <a:prstGeom prst="rect">
            <a:avLst/>
          </a:prstGeom>
        </p:spPr>
      </p:pic>
      <p:pic>
        <p:nvPicPr>
          <p:cNvPr id="320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2908" y="6055828"/>
            <a:ext cx="1245461" cy="721585"/>
          </a:xfrm>
          <a:prstGeom prst="rect">
            <a:avLst/>
          </a:prstGeom>
        </p:spPr>
      </p:pic>
      <p:pic>
        <p:nvPicPr>
          <p:cNvPr id="322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2908" y="7239100"/>
            <a:ext cx="1245461" cy="721586"/>
          </a:xfrm>
          <a:prstGeom prst="rect">
            <a:avLst/>
          </a:prstGeom>
        </p:spPr>
      </p:pic>
      <p:grpSp>
        <p:nvGrpSpPr>
          <p:cNvPr id="326" name="Group 326"/>
          <p:cNvGrpSpPr/>
          <p:nvPr/>
        </p:nvGrpSpPr>
        <p:grpSpPr>
          <a:xfrm>
            <a:off x="2610445" y="3933085"/>
            <a:ext cx="6465491" cy="5014120"/>
            <a:chOff x="-649287" y="0"/>
            <a:chExt cx="6465490" cy="5014118"/>
          </a:xfrm>
        </p:grpSpPr>
        <p:sp>
          <p:nvSpPr>
            <p:cNvPr id="324" name="Shape 324"/>
            <p:cNvSpPr/>
            <p:nvPr/>
          </p:nvSpPr>
          <p:spPr>
            <a:xfrm>
              <a:off x="-649288" y="0"/>
              <a:ext cx="6465492" cy="501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81" y="0"/>
                  </a:moveTo>
                  <a:cubicBezTo>
                    <a:pt x="2264" y="0"/>
                    <a:pt x="2169" y="122"/>
                    <a:pt x="2169" y="274"/>
                  </a:cubicBezTo>
                  <a:lnTo>
                    <a:pt x="2169" y="4139"/>
                  </a:lnTo>
                  <a:lnTo>
                    <a:pt x="0" y="5415"/>
                  </a:lnTo>
                  <a:lnTo>
                    <a:pt x="2169" y="6692"/>
                  </a:lnTo>
                  <a:lnTo>
                    <a:pt x="2169" y="21326"/>
                  </a:lnTo>
                  <a:cubicBezTo>
                    <a:pt x="2169" y="21478"/>
                    <a:pt x="2264" y="21600"/>
                    <a:pt x="2381" y="21600"/>
                  </a:cubicBezTo>
                  <a:lnTo>
                    <a:pt x="21388" y="21600"/>
                  </a:lnTo>
                  <a:cubicBezTo>
                    <a:pt x="21505" y="21600"/>
                    <a:pt x="21600" y="21478"/>
                    <a:pt x="21600" y="21326"/>
                  </a:cubicBezTo>
                  <a:lnTo>
                    <a:pt x="21600" y="274"/>
                  </a:lnTo>
                  <a:cubicBezTo>
                    <a:pt x="21600" y="122"/>
                    <a:pt x="21505" y="0"/>
                    <a:pt x="21388" y="0"/>
                  </a:cubicBezTo>
                  <a:lnTo>
                    <a:pt x="2381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237884" y="795352"/>
              <a:ext cx="5257885" cy="3423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marL="350921" indent="-350921">
                <a:buSzPct val="100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以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「正文片語」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開頭</a:t>
              </a:r>
              <a:endParaRPr sz="3700">
                <a:solidFill>
                  <a:srgbClr val="FFFFFF"/>
                </a:solidFill>
                <a:latin typeface="Heiti TC Light"/>
                <a:ea typeface="Heiti TC Light"/>
                <a:cs typeface="Heiti TC Light"/>
                <a:sym typeface="Heiti TC Light"/>
              </a:endParaRPr>
            </a:p>
            <a:p>
              <a:pPr lvl="0" marL="350921" indent="-350921">
                <a:buSzPct val="100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正文片語須以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「粗體」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、「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斜體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」或「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底線</a:t>
              </a:r>
              <a:r>
                <a: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rPr>
                <a:t>」標注</a:t>
              </a:r>
            </a:p>
          </p:txBody>
        </p:sp>
      </p:grp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D4303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9" name="Shape 329"/>
          <p:cNvSpPr/>
          <p:nvPr/>
        </p:nvSpPr>
        <p:spPr>
          <a:xfrm>
            <a:off x="844550" y="3081864"/>
            <a:ext cx="7458075" cy="5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注意！！「正文」的特殊格式規定：</a:t>
            </a:r>
          </a:p>
        </p:txBody>
      </p:sp>
      <p:sp>
        <p:nvSpPr>
          <p:cNvPr id="330" name="Shape 330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sp>
        <p:nvSpPr>
          <p:cNvPr id="331" name="Shape 331"/>
          <p:cNvSpPr/>
          <p:nvPr/>
        </p:nvSpPr>
        <p:spPr>
          <a:xfrm>
            <a:off x="508000" y="4910654"/>
            <a:ext cx="11988801" cy="301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228600" indent="-228600">
              <a:spcBef>
                <a:spcPts val="11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強調</a:t>
            </a:r>
            <a:r>
              <a:rPr sz="3600">
                <a:solidFill>
                  <a:srgbClr val="535353"/>
                </a:solidFill>
              </a:rPr>
              <a:t>各國合作的重要性及難民在入境時應立即得到照護；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敦促</a:t>
            </a:r>
            <a:r>
              <a:rPr sz="3600">
                <a:solidFill>
                  <a:srgbClr val="535353"/>
                </a:solidFill>
              </a:rPr>
              <a:t>各國分攤難民安居及照顧的責任；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鼓勵</a:t>
            </a:r>
            <a:r>
              <a:rPr sz="3600">
                <a:solidFill>
                  <a:srgbClr val="535353"/>
                </a:solidFill>
              </a:rPr>
              <a:t>各國與聯合國人權事務會敘利亞人權回應合作。</a:t>
            </a:r>
          </a:p>
        </p:txBody>
      </p:sp>
      <p:pic>
        <p:nvPicPr>
          <p:cNvPr id="332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4481" y="4871928"/>
            <a:ext cx="725621" cy="721586"/>
          </a:xfrm>
          <a:prstGeom prst="rect">
            <a:avLst/>
          </a:prstGeom>
        </p:spPr>
      </p:pic>
      <p:pic>
        <p:nvPicPr>
          <p:cNvPr id="334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43014" y="6055828"/>
            <a:ext cx="725621" cy="721585"/>
          </a:xfrm>
          <a:prstGeom prst="rect">
            <a:avLst/>
          </a:prstGeom>
        </p:spPr>
      </p:pic>
      <p:grpSp>
        <p:nvGrpSpPr>
          <p:cNvPr id="338" name="Group 338"/>
          <p:cNvGrpSpPr/>
          <p:nvPr/>
        </p:nvGrpSpPr>
        <p:grpSpPr>
          <a:xfrm>
            <a:off x="3440611" y="5410377"/>
            <a:ext cx="4431904" cy="1728392"/>
            <a:chOff x="0" y="0"/>
            <a:chExt cx="4431903" cy="1728390"/>
          </a:xfrm>
        </p:grpSpPr>
        <p:sp>
          <p:nvSpPr>
            <p:cNvPr id="336" name="Shape 336"/>
            <p:cNvSpPr/>
            <p:nvPr/>
          </p:nvSpPr>
          <p:spPr>
            <a:xfrm>
              <a:off x="0" y="0"/>
              <a:ext cx="4431904" cy="172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8683" y="21600"/>
                  </a:lnTo>
                  <a:lnTo>
                    <a:pt x="18683" y="15276"/>
                  </a:lnTo>
                  <a:lnTo>
                    <a:pt x="21600" y="12261"/>
                  </a:lnTo>
                  <a:lnTo>
                    <a:pt x="18683" y="9250"/>
                  </a:lnTo>
                  <a:lnTo>
                    <a:pt x="186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231702" y="391924"/>
              <a:ext cx="3418242" cy="944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marL="350921" indent="-350921">
                <a:buSzPct val="100000"/>
                <a:buChar char="•"/>
                <a:def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</a:rPr>
                <a:t>以分號結尾</a:t>
              </a:r>
            </a:p>
          </p:txBody>
        </p:sp>
      </p:grp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D4303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1" name="Shape 341"/>
          <p:cNvSpPr/>
          <p:nvPr/>
        </p:nvSpPr>
        <p:spPr>
          <a:xfrm>
            <a:off x="844550" y="3081864"/>
            <a:ext cx="7458075" cy="5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注意！！「正文」的特殊格式規定：</a:t>
            </a:r>
          </a:p>
        </p:txBody>
      </p:sp>
      <p:sp>
        <p:nvSpPr>
          <p:cNvPr id="342" name="Shape 342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sp>
        <p:nvSpPr>
          <p:cNvPr id="343" name="Shape 343"/>
          <p:cNvSpPr/>
          <p:nvPr/>
        </p:nvSpPr>
        <p:spPr>
          <a:xfrm>
            <a:off x="508000" y="4910654"/>
            <a:ext cx="11988801" cy="301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228600" indent="-228600">
              <a:spcBef>
                <a:spcPts val="11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強調</a:t>
            </a:r>
            <a:r>
              <a:rPr sz="3600">
                <a:solidFill>
                  <a:srgbClr val="535353"/>
                </a:solidFill>
              </a:rPr>
              <a:t>各國合作的重要性及難民在入境時應立即得到照護；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敦促</a:t>
            </a:r>
            <a:r>
              <a:rPr sz="3600">
                <a:solidFill>
                  <a:srgbClr val="535353"/>
                </a:solidFill>
              </a:rPr>
              <a:t>各國分攤難民安居及照顧的責任；</a:t>
            </a:r>
            <a:endParaRPr sz="3600">
              <a:solidFill>
                <a:srgbClr val="535353"/>
              </a:solidFill>
            </a:endParaRPr>
          </a:p>
          <a:p>
            <a:pPr lvl="0" marL="183171" indent="-183171">
              <a:spcBef>
                <a:spcPts val="1100"/>
              </a:spcBef>
              <a:buSzPct val="100000"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353"/>
                </a:solidFill>
              </a:rPr>
              <a:t> </a:t>
            </a:r>
            <a:r>
              <a:rPr sz="3600" u="sng">
                <a:solidFill>
                  <a:srgbClr val="535353"/>
                </a:solidFill>
              </a:rPr>
              <a:t>鼓勵</a:t>
            </a:r>
            <a:r>
              <a:rPr sz="3600">
                <a:solidFill>
                  <a:srgbClr val="535353"/>
                </a:solidFill>
              </a:rPr>
              <a:t>各國與聯合國人權事務會敘利亞人權回應合作。</a:t>
            </a:r>
          </a:p>
        </p:txBody>
      </p:sp>
      <p:pic>
        <p:nvPicPr>
          <p:cNvPr id="344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32781" y="7264500"/>
            <a:ext cx="725621" cy="721586"/>
          </a:xfrm>
          <a:prstGeom prst="rect">
            <a:avLst/>
          </a:prstGeom>
        </p:spPr>
      </p:pic>
      <p:grpSp>
        <p:nvGrpSpPr>
          <p:cNvPr id="348" name="Group 348"/>
          <p:cNvGrpSpPr/>
          <p:nvPr/>
        </p:nvGrpSpPr>
        <p:grpSpPr>
          <a:xfrm>
            <a:off x="4870689" y="7002111"/>
            <a:ext cx="5929314" cy="1501776"/>
            <a:chOff x="0" y="0"/>
            <a:chExt cx="5929312" cy="1501775"/>
          </a:xfrm>
        </p:grpSpPr>
        <p:sp>
          <p:nvSpPr>
            <p:cNvPr id="346" name="Shape 346"/>
            <p:cNvSpPr/>
            <p:nvPr/>
          </p:nvSpPr>
          <p:spPr>
            <a:xfrm>
              <a:off x="0" y="0"/>
              <a:ext cx="5929313" cy="150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9470" y="21600"/>
                  </a:lnTo>
                  <a:lnTo>
                    <a:pt x="19470" y="12906"/>
                  </a:lnTo>
                  <a:lnTo>
                    <a:pt x="21600" y="10024"/>
                  </a:lnTo>
                  <a:lnTo>
                    <a:pt x="19470" y="7141"/>
                  </a:lnTo>
                  <a:lnTo>
                    <a:pt x="194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150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E13D37"/>
                  </a:solidFill>
                </a:defRPr>
              </a:pPr>
            </a:p>
          </p:txBody>
        </p:sp>
        <p:sp>
          <p:nvSpPr>
            <p:cNvPr id="347" name="Shape 347"/>
            <p:cNvSpPr/>
            <p:nvPr/>
          </p:nvSpPr>
          <p:spPr>
            <a:xfrm>
              <a:off x="224024" y="278704"/>
              <a:ext cx="4777209" cy="944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marL="350921" indent="-350921">
                <a:buSzPct val="100000"/>
                <a:buChar char="•"/>
                <a:defRPr sz="3700">
                  <a:solidFill>
                    <a:srgbClr val="FFFFFF"/>
                  </a:solidFill>
                  <a:latin typeface="Heiti TC Light"/>
                  <a:ea typeface="Heiti TC Light"/>
                  <a:cs typeface="Heiti TC Light"/>
                  <a:sym typeface="Heiti TC Light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700">
                  <a:solidFill>
                    <a:srgbClr val="FFFFFF"/>
                  </a:solidFill>
                </a:rPr>
                <a:t>最後一句以句號結尾</a:t>
              </a:r>
            </a:p>
          </p:txBody>
        </p:sp>
      </p:grp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/>
        </p:nvSpPr>
        <p:spPr>
          <a:xfrm>
            <a:off x="4149185" y="2598671"/>
            <a:ext cx="4706431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900">
                <a:solidFill>
                  <a:srgbClr val="5B5854"/>
                </a:solidFill>
                <a:latin typeface="Gujarati MT"/>
                <a:ea typeface="Gujarati MT"/>
                <a:cs typeface="Gujarati MT"/>
                <a:sym typeface="Gujarati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5B5854"/>
                </a:solidFill>
              </a:rPr>
              <a:t>常見正文片語</a:t>
            </a:r>
          </a:p>
        </p:txBody>
      </p:sp>
      <p:grpSp>
        <p:nvGrpSpPr>
          <p:cNvPr id="354" name="Group 354"/>
          <p:cNvGrpSpPr/>
          <p:nvPr/>
        </p:nvGrpSpPr>
        <p:grpSpPr>
          <a:xfrm>
            <a:off x="838199" y="3590791"/>
            <a:ext cx="5150249" cy="5489974"/>
            <a:chOff x="0" y="0"/>
            <a:chExt cx="5150248" cy="5489973"/>
          </a:xfrm>
        </p:grpSpPr>
        <p:sp>
          <p:nvSpPr>
            <p:cNvPr id="351" name="Shape 351"/>
            <p:cNvSpPr/>
            <p:nvPr/>
          </p:nvSpPr>
          <p:spPr>
            <a:xfrm>
              <a:off x="-1" y="-1"/>
              <a:ext cx="5150249" cy="5489974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339227" y="230297"/>
              <a:ext cx="4471792" cy="55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對國家／組織呼籲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339227" y="1015624"/>
              <a:ext cx="4471792" cy="4181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Calls upon 呼請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Designates 委任／指定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Encourages 鼓勵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Further invites 進一步邀請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Recommends 建議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Requests 要求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Supports 支持</a:t>
              </a:r>
            </a:p>
          </p:txBody>
        </p:sp>
      </p:grpSp>
      <p:grpSp>
        <p:nvGrpSpPr>
          <p:cNvPr id="358" name="Group 358"/>
          <p:cNvGrpSpPr/>
          <p:nvPr/>
        </p:nvGrpSpPr>
        <p:grpSpPr>
          <a:xfrm>
            <a:off x="6942666" y="3590791"/>
            <a:ext cx="5150249" cy="5489974"/>
            <a:chOff x="0" y="0"/>
            <a:chExt cx="5150248" cy="5489973"/>
          </a:xfrm>
        </p:grpSpPr>
        <p:sp>
          <p:nvSpPr>
            <p:cNvPr id="355" name="Shape 355"/>
            <p:cNvSpPr/>
            <p:nvPr/>
          </p:nvSpPr>
          <p:spPr>
            <a:xfrm>
              <a:off x="0" y="-1"/>
              <a:ext cx="5150249" cy="5489974"/>
            </a:xfrm>
            <a:prstGeom prst="rect">
              <a:avLst/>
            </a:prstGeom>
            <a:blipFill rotWithShape="1">
              <a:blip r:embed="rId3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56" name="Shape 356"/>
            <p:cNvSpPr/>
            <p:nvPr/>
          </p:nvSpPr>
          <p:spPr>
            <a:xfrm>
              <a:off x="339228" y="230297"/>
              <a:ext cx="4471793" cy="55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確認問題</a:t>
              </a:r>
            </a:p>
          </p:txBody>
        </p:sp>
        <p:sp>
          <p:nvSpPr>
            <p:cNvPr id="357" name="Shape 357"/>
            <p:cNvSpPr/>
            <p:nvPr/>
          </p:nvSpPr>
          <p:spPr>
            <a:xfrm>
              <a:off x="339228" y="810264"/>
              <a:ext cx="4471793" cy="46512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Confirms 證實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Considers 思考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Draws attention to 注意到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Emphasizes 強調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Further proclaims 進一步表明／聲明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Takes note of / Notices 注意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Reminds 提醒</a:t>
              </a:r>
            </a:p>
          </p:txBody>
        </p:sp>
      </p:grpSp>
      <p:sp>
        <p:nvSpPr>
          <p:cNvPr id="359" name="Shape 359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/>
        </p:nvSpPr>
        <p:spPr>
          <a:xfrm>
            <a:off x="4149185" y="2598671"/>
            <a:ext cx="4706431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900">
                <a:solidFill>
                  <a:srgbClr val="5B5854"/>
                </a:solidFill>
                <a:latin typeface="Gujarati MT"/>
                <a:ea typeface="Gujarati MT"/>
                <a:cs typeface="Gujarati MT"/>
                <a:sym typeface="Gujarati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5B5854"/>
                </a:solidFill>
              </a:rPr>
              <a:t>常見正文片語</a:t>
            </a:r>
          </a:p>
        </p:txBody>
      </p:sp>
      <p:grpSp>
        <p:nvGrpSpPr>
          <p:cNvPr id="365" name="Group 365"/>
          <p:cNvGrpSpPr/>
          <p:nvPr/>
        </p:nvGrpSpPr>
        <p:grpSpPr>
          <a:xfrm>
            <a:off x="740048" y="3590791"/>
            <a:ext cx="5346552" cy="2205106"/>
            <a:chOff x="0" y="0"/>
            <a:chExt cx="5346551" cy="2205104"/>
          </a:xfrm>
        </p:grpSpPr>
        <p:sp>
          <p:nvSpPr>
            <p:cNvPr id="362" name="Shape 362"/>
            <p:cNvSpPr/>
            <p:nvPr/>
          </p:nvSpPr>
          <p:spPr>
            <a:xfrm>
              <a:off x="-1" y="-1"/>
              <a:ext cx="5346553" cy="2205106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352157" y="239075"/>
              <a:ext cx="4642236" cy="579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不認同某些作為</a:t>
              </a:r>
            </a:p>
          </p:txBody>
        </p:sp>
        <p:sp>
          <p:nvSpPr>
            <p:cNvPr id="364" name="Shape 364"/>
            <p:cNvSpPr/>
            <p:nvPr/>
          </p:nvSpPr>
          <p:spPr>
            <a:xfrm>
              <a:off x="352158" y="1137086"/>
              <a:ext cx="4642236" cy="553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</a:rPr>
                <a:t>Condemns 譴責</a:t>
              </a:r>
            </a:p>
          </p:txBody>
        </p:sp>
      </p:grpSp>
      <p:grpSp>
        <p:nvGrpSpPr>
          <p:cNvPr id="369" name="Group 369"/>
          <p:cNvGrpSpPr/>
          <p:nvPr/>
        </p:nvGrpSpPr>
        <p:grpSpPr>
          <a:xfrm>
            <a:off x="6942666" y="3590791"/>
            <a:ext cx="5150249" cy="5489974"/>
            <a:chOff x="0" y="0"/>
            <a:chExt cx="5150248" cy="5489973"/>
          </a:xfrm>
        </p:grpSpPr>
        <p:sp>
          <p:nvSpPr>
            <p:cNvPr id="366" name="Shape 366"/>
            <p:cNvSpPr/>
            <p:nvPr/>
          </p:nvSpPr>
          <p:spPr>
            <a:xfrm>
              <a:off x="0" y="-1"/>
              <a:ext cx="5150249" cy="5489974"/>
            </a:xfrm>
            <a:prstGeom prst="rect">
              <a:avLst/>
            </a:prstGeom>
            <a:blipFill rotWithShape="1">
              <a:blip r:embed="rId3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339228" y="230297"/>
              <a:ext cx="4471793" cy="55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其他</a:t>
              </a:r>
            </a:p>
          </p:txBody>
        </p:sp>
        <p:sp>
          <p:nvSpPr>
            <p:cNvPr id="368" name="Shape 368"/>
            <p:cNvSpPr/>
            <p:nvPr/>
          </p:nvSpPr>
          <p:spPr>
            <a:xfrm>
              <a:off x="339228" y="1545214"/>
              <a:ext cx="4471793" cy="3181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Accepts 接受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Decides 決定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Demands 要求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Declares 宣告聲明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Endorses 承認</a:t>
              </a:r>
              <a:endPara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69793" indent="-369793">
                <a:lnSpc>
                  <a:spcPct val="12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i="1" sz="30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Trusts 信任</a:t>
              </a:r>
            </a:p>
          </p:txBody>
        </p:sp>
      </p:grpSp>
      <p:sp>
        <p:nvSpPr>
          <p:cNvPr id="370" name="Shape 370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operative clauses 正文</a:t>
            </a:r>
          </a:p>
        </p:txBody>
      </p:sp>
      <p:sp>
        <p:nvSpPr>
          <p:cNvPr id="371" name="Shape 371"/>
          <p:cNvSpPr/>
          <p:nvPr/>
        </p:nvSpPr>
        <p:spPr>
          <a:xfrm>
            <a:off x="740048" y="6209306"/>
            <a:ext cx="5346552" cy="2861669"/>
          </a:xfrm>
          <a:prstGeom prst="rect">
            <a:avLst/>
          </a:prstGeom>
          <a:solidFill>
            <a:srgbClr val="80A7A7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2" name="Shape 372"/>
          <p:cNvSpPr/>
          <p:nvPr/>
        </p:nvSpPr>
        <p:spPr>
          <a:xfrm>
            <a:off x="1060108" y="6455224"/>
            <a:ext cx="4706432" cy="638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表達哀痛之意</a:t>
            </a:r>
          </a:p>
        </p:txBody>
      </p:sp>
      <p:sp>
        <p:nvSpPr>
          <p:cNvPr id="373" name="Shape 373"/>
          <p:cNvSpPr/>
          <p:nvPr/>
        </p:nvSpPr>
        <p:spPr>
          <a:xfrm>
            <a:off x="1159791" y="7363308"/>
            <a:ext cx="4266560" cy="109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marL="369793" indent="-369793">
              <a:lnSpc>
                <a:spcPct val="12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Regrets 哀悼遺憾</a:t>
            </a:r>
            <a:endParaRPr i="1" sz="30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69793" indent="-369793">
              <a:lnSpc>
                <a:spcPct val="12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i="1" sz="3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Deplore 哀嘆痛惜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type="title"/>
          </p:nvPr>
        </p:nvSpPr>
        <p:spPr>
          <a:xfrm>
            <a:off x="754507" y="3403822"/>
            <a:ext cx="11495786" cy="2945955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  <a:defRPr cap="none" sz="1800">
                <a:solidFill>
                  <a:srgbClr val="000000"/>
                </a:solidFill>
              </a:defRPr>
            </a:pPr>
            <a:r>
              <a:rPr cap="all" sz="7800">
                <a:solidFill>
                  <a:srgbClr val="606060"/>
                </a:solidFill>
              </a:rPr>
              <a:t>修正案</a:t>
            </a:r>
            <a:endParaRPr cap="all" sz="7800">
              <a:solidFill>
                <a:srgbClr val="606060"/>
              </a:solidFill>
            </a:endParaRPr>
          </a:p>
          <a:p>
            <a:pPr lvl="0" algn="ctr">
              <a:lnSpc>
                <a:spcPct val="150000"/>
              </a:lnSpc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Amendment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為什麼要有修正案？</a:t>
            </a:r>
          </a:p>
        </p:txBody>
      </p:sp>
      <p:sp>
        <p:nvSpPr>
          <p:cNvPr id="378" name="Shape 3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606060"/>
                </a:solidFill>
              </a:rPr>
              <a:t>表達你／妳對於他人決議文草案中的意見</a:t>
            </a:r>
            <a:endParaRPr sz="50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606060"/>
                </a:solidFill>
              </a:rPr>
              <a:t>把你／妳的想法放入他人的決議文草案</a:t>
            </a:r>
          </a:p>
        </p:txBody>
      </p:sp>
      <p:sp>
        <p:nvSpPr>
          <p:cNvPr id="379" name="Shape 37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606060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type="title"/>
          </p:nvPr>
        </p:nvSpPr>
        <p:spPr>
          <a:xfrm>
            <a:off x="508000" y="286273"/>
            <a:ext cx="11988800" cy="2306118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什麼時候提修正案？</a:t>
            </a:r>
          </a:p>
        </p:txBody>
      </p:sp>
      <p:sp>
        <p:nvSpPr>
          <p:cNvPr id="382" name="Shape 3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606060"/>
                </a:solidFill>
              </a:rPr>
              <a:t>決議文草案提出後，表决前</a:t>
            </a:r>
            <a:endParaRPr sz="50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606060"/>
                </a:solidFill>
              </a:rPr>
              <a:t>向主席提出</a:t>
            </a:r>
          </a:p>
        </p:txBody>
      </p:sp>
      <p:sp>
        <p:nvSpPr>
          <p:cNvPr id="383" name="Shape 38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606060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754507" y="3403822"/>
            <a:ext cx="11495786" cy="2945955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  <a:defRPr cap="none" sz="1800">
                <a:solidFill>
                  <a:srgbClr val="000000"/>
                </a:solidFill>
              </a:defRPr>
            </a:pPr>
            <a:r>
              <a:rPr cap="all" sz="7800">
                <a:solidFill>
                  <a:srgbClr val="606060"/>
                </a:solidFill>
              </a:rPr>
              <a:t>工作文件</a:t>
            </a:r>
            <a:endParaRPr cap="all" sz="7800">
              <a:solidFill>
                <a:srgbClr val="606060"/>
              </a:solidFill>
            </a:endParaRPr>
          </a:p>
          <a:p>
            <a:pPr lvl="0" algn="ctr">
              <a:lnSpc>
                <a:spcPct val="150000"/>
              </a:lnSpc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Working paper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type="title"/>
          </p:nvPr>
        </p:nvSpPr>
        <p:spPr>
          <a:xfrm>
            <a:off x="508000" y="412212"/>
            <a:ext cx="11988800" cy="2306118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修正案形式</a:t>
            </a:r>
          </a:p>
        </p:txBody>
      </p:sp>
      <p:sp>
        <p:nvSpPr>
          <p:cNvPr id="386" name="Shape 3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606060"/>
                </a:solidFill>
              </a:rPr>
            </a:fld>
          </a:p>
        </p:txBody>
      </p:sp>
      <p:grpSp>
        <p:nvGrpSpPr>
          <p:cNvPr id="389" name="Group 389"/>
          <p:cNvGrpSpPr/>
          <p:nvPr/>
        </p:nvGrpSpPr>
        <p:grpSpPr>
          <a:xfrm>
            <a:off x="584200" y="2769241"/>
            <a:ext cx="1142273" cy="1766141"/>
            <a:chOff x="0" y="0"/>
            <a:chExt cx="1142272" cy="1766140"/>
          </a:xfrm>
        </p:grpSpPr>
        <p:sp>
          <p:nvSpPr>
            <p:cNvPr id="387" name="Shape 387"/>
            <p:cNvSpPr/>
            <p:nvPr/>
          </p:nvSpPr>
          <p:spPr>
            <a:xfrm>
              <a:off x="0" y="0"/>
              <a:ext cx="1142273" cy="1766141"/>
            </a:xfrm>
            <a:prstGeom prst="rect">
              <a:avLst/>
            </a:prstGeom>
            <a:solidFill>
              <a:srgbClr val="7A855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88" name="Shape 388"/>
            <p:cNvSpPr/>
            <p:nvPr/>
          </p:nvSpPr>
          <p:spPr>
            <a:xfrm>
              <a:off x="198226" y="0"/>
              <a:ext cx="745820" cy="176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格</a:t>
              </a:r>
              <a:endParaRPr sz="4500">
                <a:solidFill>
                  <a:srgbClr val="FFFFFF"/>
                </a:solidFill>
              </a:endParaRPr>
            </a:p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式</a:t>
              </a:r>
            </a:p>
          </p:txBody>
        </p:sp>
      </p:grpSp>
      <p:grpSp>
        <p:nvGrpSpPr>
          <p:cNvPr id="392" name="Group 392"/>
          <p:cNvGrpSpPr/>
          <p:nvPr/>
        </p:nvGrpSpPr>
        <p:grpSpPr>
          <a:xfrm>
            <a:off x="2032000" y="2757497"/>
            <a:ext cx="10414728" cy="1766142"/>
            <a:chOff x="0" y="0"/>
            <a:chExt cx="10414727" cy="1766140"/>
          </a:xfrm>
        </p:grpSpPr>
        <p:sp>
          <p:nvSpPr>
            <p:cNvPr id="390" name="Shape 390"/>
            <p:cNvSpPr/>
            <p:nvPr/>
          </p:nvSpPr>
          <p:spPr>
            <a:xfrm>
              <a:off x="0" y="0"/>
              <a:ext cx="10414728" cy="1766141"/>
            </a:xfrm>
            <a:prstGeom prst="rect">
              <a:avLst/>
            </a:prstGeom>
            <a:solidFill>
              <a:srgbClr val="7A855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8360" y="498475"/>
              <a:ext cx="5513677" cy="7691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120000"/>
                </a:lnSpc>
                <a:defRPr sz="4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與「正文」相同</a:t>
              </a:r>
            </a:p>
          </p:txBody>
        </p:sp>
      </p:grpSp>
      <p:grpSp>
        <p:nvGrpSpPr>
          <p:cNvPr id="395" name="Group 395"/>
          <p:cNvGrpSpPr/>
          <p:nvPr/>
        </p:nvGrpSpPr>
        <p:grpSpPr>
          <a:xfrm>
            <a:off x="584200" y="4721760"/>
            <a:ext cx="1142273" cy="4286028"/>
            <a:chOff x="0" y="0"/>
            <a:chExt cx="1142272" cy="4286027"/>
          </a:xfrm>
        </p:grpSpPr>
        <p:sp>
          <p:nvSpPr>
            <p:cNvPr id="393" name="Shape 393"/>
            <p:cNvSpPr/>
            <p:nvPr/>
          </p:nvSpPr>
          <p:spPr>
            <a:xfrm>
              <a:off x="0" y="0"/>
              <a:ext cx="1142273" cy="4286028"/>
            </a:xfrm>
            <a:prstGeom prst="rect">
              <a:avLst/>
            </a:prstGeom>
            <a:solidFill>
              <a:srgbClr val="6686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94" name="Shape 394"/>
            <p:cNvSpPr/>
            <p:nvPr/>
          </p:nvSpPr>
          <p:spPr>
            <a:xfrm>
              <a:off x="198226" y="995827"/>
              <a:ext cx="745820" cy="23061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4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內容</a:t>
              </a:r>
            </a:p>
          </p:txBody>
        </p:sp>
      </p:grpSp>
      <p:grpSp>
        <p:nvGrpSpPr>
          <p:cNvPr id="398" name="Group 398"/>
          <p:cNvGrpSpPr/>
          <p:nvPr/>
        </p:nvGrpSpPr>
        <p:grpSpPr>
          <a:xfrm>
            <a:off x="2032000" y="4698273"/>
            <a:ext cx="10414728" cy="1279825"/>
            <a:chOff x="0" y="0"/>
            <a:chExt cx="10414727" cy="1279823"/>
          </a:xfrm>
        </p:grpSpPr>
        <p:sp>
          <p:nvSpPr>
            <p:cNvPr id="396" name="Shape 396"/>
            <p:cNvSpPr/>
            <p:nvPr/>
          </p:nvSpPr>
          <p:spPr>
            <a:xfrm>
              <a:off x="0" y="0"/>
              <a:ext cx="10414728" cy="1279824"/>
            </a:xfrm>
            <a:prstGeom prst="rect">
              <a:avLst/>
            </a:prstGeom>
            <a:solidFill>
              <a:srgbClr val="6686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97" name="Shape 397"/>
            <p:cNvSpPr/>
            <p:nvPr/>
          </p:nvSpPr>
          <p:spPr>
            <a:xfrm>
              <a:off x="367560" y="232234"/>
              <a:ext cx="6899234" cy="815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4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修正：修改條文內容</a:t>
              </a:r>
            </a:p>
          </p:txBody>
        </p:sp>
      </p:grpSp>
      <p:grpSp>
        <p:nvGrpSpPr>
          <p:cNvPr id="401" name="Group 401"/>
          <p:cNvGrpSpPr/>
          <p:nvPr/>
        </p:nvGrpSpPr>
        <p:grpSpPr>
          <a:xfrm>
            <a:off x="2031999" y="6230734"/>
            <a:ext cx="10414728" cy="1279824"/>
            <a:chOff x="0" y="0"/>
            <a:chExt cx="10414727" cy="1279823"/>
          </a:xfrm>
        </p:grpSpPr>
        <p:sp>
          <p:nvSpPr>
            <p:cNvPr id="399" name="Shape 399"/>
            <p:cNvSpPr/>
            <p:nvPr/>
          </p:nvSpPr>
          <p:spPr>
            <a:xfrm>
              <a:off x="0" y="0"/>
              <a:ext cx="10414728" cy="1279824"/>
            </a:xfrm>
            <a:prstGeom prst="rect">
              <a:avLst/>
            </a:prstGeom>
            <a:solidFill>
              <a:srgbClr val="6686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00" name="Shape 400"/>
            <p:cNvSpPr/>
            <p:nvPr/>
          </p:nvSpPr>
          <p:spPr>
            <a:xfrm>
              <a:off x="367560" y="232240"/>
              <a:ext cx="6899234" cy="8153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4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刪除：刪除條文內容</a:t>
              </a:r>
            </a:p>
          </p:txBody>
        </p:sp>
      </p:grpSp>
      <p:grpSp>
        <p:nvGrpSpPr>
          <p:cNvPr id="404" name="Group 404"/>
          <p:cNvGrpSpPr/>
          <p:nvPr/>
        </p:nvGrpSpPr>
        <p:grpSpPr>
          <a:xfrm>
            <a:off x="2031999" y="7679321"/>
            <a:ext cx="10414728" cy="1279825"/>
            <a:chOff x="0" y="0"/>
            <a:chExt cx="10414727" cy="1279823"/>
          </a:xfrm>
        </p:grpSpPr>
        <p:sp>
          <p:nvSpPr>
            <p:cNvPr id="402" name="Shape 402"/>
            <p:cNvSpPr/>
            <p:nvPr/>
          </p:nvSpPr>
          <p:spPr>
            <a:xfrm>
              <a:off x="0" y="0"/>
              <a:ext cx="10414728" cy="1279824"/>
            </a:xfrm>
            <a:prstGeom prst="rect">
              <a:avLst/>
            </a:prstGeom>
            <a:solidFill>
              <a:srgbClr val="6686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03" name="Shape 403"/>
            <p:cNvSpPr/>
            <p:nvPr/>
          </p:nvSpPr>
          <p:spPr>
            <a:xfrm>
              <a:off x="367560" y="232234"/>
              <a:ext cx="9427526" cy="815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4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新增：在原有決議文中加入新條文</a:t>
              </a:r>
            </a:p>
          </p:txBody>
        </p:sp>
      </p:grp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問題？？</a:t>
            </a:r>
          </a:p>
        </p:txBody>
      </p:sp>
      <p:sp>
        <p:nvSpPr>
          <p:cNvPr id="407" name="Shape 40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606060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謝謝大家！！</a:t>
            </a:r>
          </a:p>
        </p:txBody>
      </p:sp>
      <p:sp>
        <p:nvSpPr>
          <p:cNvPr id="410" name="Shape 4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陳穎兒 </a:t>
            </a: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rabbit.yinerh.chen@gmail.com</a:t>
            </a:r>
          </a:p>
        </p:txBody>
      </p:sp>
      <p:sp>
        <p:nvSpPr>
          <p:cNvPr id="411" name="Shape 41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606060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2153022" y="2238129"/>
            <a:ext cx="8698756" cy="2032002"/>
          </a:xfrm>
          <a:prstGeom prst="rect">
            <a:avLst/>
          </a:prstGeom>
        </p:spPr>
        <p:txBody>
          <a:bodyPr/>
          <a:lstStyle>
            <a:lvl1pPr algn="ctr">
              <a:defRPr sz="90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9000">
                <a:solidFill>
                  <a:srgbClr val="606060"/>
                </a:solidFill>
              </a:rPr>
              <a:t>基本問題</a:t>
            </a:r>
          </a:p>
        </p:txBody>
      </p:sp>
      <p:pic>
        <p:nvPicPr>
          <p:cNvPr id="88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4053" y="4502715"/>
            <a:ext cx="8936833" cy="407256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2733701" y="5485764"/>
            <a:ext cx="8497536" cy="266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marL="578222" indent="-578222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Why 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—</a:t>
            </a: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 為什麼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要寫工作文件？</a:t>
            </a:r>
            <a:endParaRPr sz="3500">
              <a:solidFill>
                <a:srgbClr val="E13D37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578222" indent="-578222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What 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—</a:t>
            </a: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 什麼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是工作文件？</a:t>
            </a:r>
            <a:endParaRPr sz="3500">
              <a:solidFill>
                <a:srgbClr val="E13D37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578222" indent="-578222">
              <a:buClr>
                <a:srgbClr val="A1A1A1"/>
              </a:buClr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When 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&amp;</a:t>
            </a: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 Who? 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— </a:t>
            </a: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什麼時候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寫？</a:t>
            </a:r>
            <a:r>
              <a: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rPr>
              <a:t>誰</a:t>
            </a:r>
            <a:r>
              <a:rPr sz="3500">
                <a:solidFill>
                  <a:srgbClr val="9A958E"/>
                </a:solidFill>
                <a:latin typeface="Gill Sans"/>
                <a:ea typeface="Gill Sans"/>
                <a:cs typeface="Gill Sans"/>
                <a:sym typeface="Gill Sans"/>
              </a:rPr>
              <a:t>來寫？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C03022"/>
                </a:solidFill>
              </a:rPr>
              <a:t>why </a:t>
            </a:r>
            <a:r>
              <a:rPr cap="all" sz="6400">
                <a:solidFill>
                  <a:srgbClr val="5B5854"/>
                </a:solidFill>
              </a:rPr>
              <a:t>—</a:t>
            </a:r>
            <a:r>
              <a:rPr cap="all" sz="6400">
                <a:solidFill>
                  <a:srgbClr val="C03022"/>
                </a:solidFill>
              </a:rPr>
              <a:t> 為什麼</a:t>
            </a:r>
            <a:r>
              <a:rPr cap="all" sz="6400">
                <a:solidFill>
                  <a:srgbClr val="5B5854"/>
                </a:solidFill>
              </a:rPr>
              <a:t>要寫立場文件？</a:t>
            </a:r>
          </a:p>
        </p:txBody>
      </p:sp>
      <p:sp>
        <p:nvSpPr>
          <p:cNvPr id="92" name="Shape 92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62597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996949" y="3062497"/>
            <a:ext cx="1059180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想像：你／妳是個想要爭取「氣溫25度就開冷氣」的學生</a:t>
            </a:r>
          </a:p>
        </p:txBody>
      </p:sp>
      <p:grpSp>
        <p:nvGrpSpPr>
          <p:cNvPr id="96" name="Group 96"/>
          <p:cNvGrpSpPr/>
          <p:nvPr/>
        </p:nvGrpSpPr>
        <p:grpSpPr>
          <a:xfrm>
            <a:off x="538657" y="4207295"/>
            <a:ext cx="11861803" cy="944367"/>
            <a:chOff x="0" y="0"/>
            <a:chExt cx="11861801" cy="944366"/>
          </a:xfrm>
        </p:grpSpPr>
        <p:sp>
          <p:nvSpPr>
            <p:cNvPr id="94" name="Shape 94"/>
            <p:cNvSpPr/>
            <p:nvPr/>
          </p:nvSpPr>
          <p:spPr>
            <a:xfrm>
              <a:off x="-1" y="-1"/>
              <a:ext cx="11861803" cy="944368"/>
            </a:xfrm>
            <a:prstGeom prst="roundRect">
              <a:avLst>
                <a:gd name="adj" fmla="val 20172"/>
              </a:avLst>
            </a:prstGeom>
            <a:solidFill>
              <a:srgbClr val="AEB5D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6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>
              <a:off x="331291" y="170126"/>
              <a:ext cx="619033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3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300">
                  <a:solidFill>
                    <a:srgbClr val="FFFFFF"/>
                  </a:solidFill>
                </a:rPr>
                <a:t>STEP 1：開班會收集不同聲音</a:t>
              </a:r>
            </a:p>
          </p:txBody>
        </p:sp>
      </p:grpSp>
      <p:sp>
        <p:nvSpPr>
          <p:cNvPr id="97" name="Shape 97"/>
          <p:cNvSpPr/>
          <p:nvPr/>
        </p:nvSpPr>
        <p:spPr>
          <a:xfrm>
            <a:off x="538658" y="5433317"/>
            <a:ext cx="11861801" cy="944367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869950" y="5582974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2：凝聚共識，投票表决</a:t>
            </a:r>
          </a:p>
        </p:txBody>
      </p:sp>
      <p:sp>
        <p:nvSpPr>
          <p:cNvPr id="99" name="Shape 99"/>
          <p:cNvSpPr/>
          <p:nvPr/>
        </p:nvSpPr>
        <p:spPr>
          <a:xfrm>
            <a:off x="538658" y="6649814"/>
            <a:ext cx="11861801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869950" y="6836678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3：撰寫班規，全班遵守</a:t>
            </a:r>
          </a:p>
        </p:txBody>
      </p:sp>
      <p:sp>
        <p:nvSpPr>
          <p:cNvPr id="101" name="Shape 101"/>
          <p:cNvSpPr/>
          <p:nvPr/>
        </p:nvSpPr>
        <p:spPr>
          <a:xfrm>
            <a:off x="538658" y="7848355"/>
            <a:ext cx="11861801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857250" y="8028437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4：解決問題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C03022"/>
                </a:solidFill>
              </a:rPr>
              <a:t>why </a:t>
            </a:r>
            <a:r>
              <a:rPr cap="all" sz="6400">
                <a:solidFill>
                  <a:srgbClr val="5B5854"/>
                </a:solidFill>
              </a:rPr>
              <a:t>—</a:t>
            </a:r>
            <a:r>
              <a:rPr cap="all" sz="6400">
                <a:solidFill>
                  <a:srgbClr val="C03022"/>
                </a:solidFill>
              </a:rPr>
              <a:t> 為什麼</a:t>
            </a:r>
            <a:r>
              <a:rPr cap="all" sz="6400">
                <a:solidFill>
                  <a:srgbClr val="5B5854"/>
                </a:solidFill>
              </a:rPr>
              <a:t>要寫立場文件？</a:t>
            </a:r>
          </a:p>
        </p:txBody>
      </p:sp>
      <p:sp>
        <p:nvSpPr>
          <p:cNvPr id="105" name="Shape 105"/>
          <p:cNvSpPr/>
          <p:nvPr/>
        </p:nvSpPr>
        <p:spPr>
          <a:xfrm>
            <a:off x="571500" y="2882414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62597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06" name="Shape 106"/>
          <p:cNvSpPr/>
          <p:nvPr/>
        </p:nvSpPr>
        <p:spPr>
          <a:xfrm>
            <a:off x="984248" y="3094183"/>
            <a:ext cx="5143501" cy="520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放入「聯合國」的概念中：</a:t>
            </a:r>
          </a:p>
        </p:txBody>
      </p:sp>
      <p:sp>
        <p:nvSpPr>
          <p:cNvPr id="107" name="Shape 107"/>
          <p:cNvSpPr/>
          <p:nvPr/>
        </p:nvSpPr>
        <p:spPr>
          <a:xfrm>
            <a:off x="571500" y="4207295"/>
            <a:ext cx="11861800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08" name="Shape 108"/>
          <p:cNvSpPr/>
          <p:nvPr/>
        </p:nvSpPr>
        <p:spPr>
          <a:xfrm>
            <a:off x="869950" y="4377421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1：召開大會</a:t>
            </a:r>
          </a:p>
        </p:txBody>
      </p:sp>
      <p:sp>
        <p:nvSpPr>
          <p:cNvPr id="109" name="Shape 109"/>
          <p:cNvSpPr/>
          <p:nvPr/>
        </p:nvSpPr>
        <p:spPr>
          <a:xfrm>
            <a:off x="538658" y="5433317"/>
            <a:ext cx="11861801" cy="944367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10" name="Shape 110"/>
          <p:cNvSpPr/>
          <p:nvPr/>
        </p:nvSpPr>
        <p:spPr>
          <a:xfrm>
            <a:off x="869949" y="5582974"/>
            <a:ext cx="766566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2：達成共識，各委員會投票表决</a:t>
            </a:r>
          </a:p>
        </p:txBody>
      </p:sp>
      <p:sp>
        <p:nvSpPr>
          <p:cNvPr id="111" name="Shape 111"/>
          <p:cNvSpPr/>
          <p:nvPr/>
        </p:nvSpPr>
        <p:spPr>
          <a:xfrm>
            <a:off x="538658" y="6649814"/>
            <a:ext cx="11861801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869950" y="6849378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3：撰寫決議文，各國遵守</a:t>
            </a:r>
          </a:p>
        </p:txBody>
      </p:sp>
      <p:sp>
        <p:nvSpPr>
          <p:cNvPr id="113" name="Shape 113"/>
          <p:cNvSpPr/>
          <p:nvPr/>
        </p:nvSpPr>
        <p:spPr>
          <a:xfrm>
            <a:off x="538658" y="7848355"/>
            <a:ext cx="11861801" cy="944366"/>
          </a:xfrm>
          <a:prstGeom prst="roundRect">
            <a:avLst>
              <a:gd name="adj" fmla="val 20172"/>
            </a:avLst>
          </a:prstGeom>
          <a:solidFill>
            <a:srgbClr val="AEB5D4"/>
          </a:solid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14" name="Shape 114"/>
          <p:cNvSpPr/>
          <p:nvPr/>
        </p:nvSpPr>
        <p:spPr>
          <a:xfrm>
            <a:off x="857250" y="8028437"/>
            <a:ext cx="619033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STEP 4：解決問題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508000" y="59055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B32514"/>
                </a:solidFill>
              </a:rPr>
              <a:t>WHAT</a:t>
            </a:r>
            <a:r>
              <a:rPr cap="all" sz="6400">
                <a:solidFill>
                  <a:srgbClr val="606060"/>
                </a:solidFill>
              </a:rPr>
              <a:t> — </a:t>
            </a:r>
            <a:r>
              <a:rPr cap="all" sz="6400">
                <a:solidFill>
                  <a:srgbClr val="C42F1B"/>
                </a:solidFill>
              </a:rPr>
              <a:t>什麼</a:t>
            </a:r>
            <a:r>
              <a:rPr cap="all" sz="6400">
                <a:solidFill>
                  <a:srgbClr val="606060"/>
                </a:solidFill>
              </a:rPr>
              <a:t>是工作文件？</a:t>
            </a:r>
          </a:p>
        </p:txBody>
      </p:sp>
      <p:sp>
        <p:nvSpPr>
          <p:cNvPr id="117" name="Shape 117"/>
          <p:cNvSpPr/>
          <p:nvPr/>
        </p:nvSpPr>
        <p:spPr>
          <a:xfrm>
            <a:off x="983394" y="2908299"/>
            <a:ext cx="3227910" cy="939801"/>
          </a:xfrm>
          <a:prstGeom prst="rect">
            <a:avLst/>
          </a:prstGeom>
          <a:solidFill>
            <a:srgbClr val="4B395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工作文件</a:t>
            </a:r>
            <a:endParaRPr sz="3000">
              <a:solidFill>
                <a:srgbClr val="FFFFFF"/>
              </a:solidFill>
              <a:effectLst>
                <a:outerShdw sx="100000" sy="100000" kx="0" ky="0" algn="b" rotWithShape="0" blurRad="25400" dist="12700" dir="540000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Working Paper</a:t>
            </a:r>
          </a:p>
        </p:txBody>
      </p:sp>
      <p:sp>
        <p:nvSpPr>
          <p:cNvPr id="118" name="Shape 118"/>
          <p:cNvSpPr/>
          <p:nvPr/>
        </p:nvSpPr>
        <p:spPr>
          <a:xfrm>
            <a:off x="5112877" y="2908299"/>
            <a:ext cx="3202114" cy="939801"/>
          </a:xfrm>
          <a:prstGeom prst="rect">
            <a:avLst/>
          </a:prstGeom>
          <a:solidFill>
            <a:srgbClr val="4B395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決議文草案</a:t>
            </a:r>
            <a:endParaRPr sz="3000">
              <a:solidFill>
                <a:srgbClr val="FFFFFF"/>
              </a:solidFill>
              <a:effectLst>
                <a:outerShdw sx="100000" sy="100000" kx="0" ky="0" algn="b" rotWithShape="0" blurRad="25400" dist="12700" dir="540000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Draft Resolution</a:t>
            </a:r>
          </a:p>
        </p:txBody>
      </p:sp>
      <p:sp>
        <p:nvSpPr>
          <p:cNvPr id="119" name="Shape 119"/>
          <p:cNvSpPr/>
          <p:nvPr/>
        </p:nvSpPr>
        <p:spPr>
          <a:xfrm>
            <a:off x="9172512" y="2908299"/>
            <a:ext cx="3202114" cy="939801"/>
          </a:xfrm>
          <a:prstGeom prst="rect">
            <a:avLst/>
          </a:prstGeom>
          <a:solidFill>
            <a:srgbClr val="4B395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決議文</a:t>
            </a:r>
            <a:endParaRPr sz="3000">
              <a:solidFill>
                <a:srgbClr val="FFFFFF"/>
              </a:solidFill>
              <a:effectLst>
                <a:outerShdw sx="100000" sy="100000" kx="0" ky="0" algn="b" rotWithShape="0" blurRad="25400" dist="12700" dir="540000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  <a:p>
            <a:pPr lvl="0" algn="ctr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rPr>
              <a:t>Resolution</a:t>
            </a:r>
          </a:p>
        </p:txBody>
      </p:sp>
      <p:sp>
        <p:nvSpPr>
          <p:cNvPr id="120" name="Shape 120"/>
          <p:cNvSpPr/>
          <p:nvPr/>
        </p:nvSpPr>
        <p:spPr>
          <a:xfrm>
            <a:off x="4352726" y="3150243"/>
            <a:ext cx="662783" cy="455913"/>
          </a:xfrm>
          <a:prstGeom prst="rightArrow">
            <a:avLst>
              <a:gd name="adj1" fmla="val 29061"/>
              <a:gd name="adj2" fmla="val 866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1" name="Shape 121"/>
          <p:cNvSpPr/>
          <p:nvPr/>
        </p:nvSpPr>
        <p:spPr>
          <a:xfrm>
            <a:off x="8412360" y="3150243"/>
            <a:ext cx="662784" cy="455913"/>
          </a:xfrm>
          <a:prstGeom prst="rightArrow">
            <a:avLst>
              <a:gd name="adj1" fmla="val 29061"/>
              <a:gd name="adj2" fmla="val 86670"/>
            </a:avLst>
          </a:prstGeom>
          <a:solidFill>
            <a:srgbClr val="4B39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lnSpc>
                <a:spcPct val="100000"/>
              </a:lnSpc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124" name="Group 124"/>
          <p:cNvGrpSpPr/>
          <p:nvPr/>
        </p:nvGrpSpPr>
        <p:grpSpPr>
          <a:xfrm>
            <a:off x="983393" y="4010025"/>
            <a:ext cx="3227912" cy="1701800"/>
            <a:chOff x="0" y="0"/>
            <a:chExt cx="3227910" cy="1701799"/>
          </a:xfrm>
        </p:grpSpPr>
        <p:sp>
          <p:nvSpPr>
            <p:cNvPr id="122" name="Shape 122"/>
            <p:cNvSpPr/>
            <p:nvPr/>
          </p:nvSpPr>
          <p:spPr>
            <a:xfrm>
              <a:off x="-1" y="0"/>
              <a:ext cx="3227912" cy="1701800"/>
            </a:xfrm>
            <a:prstGeom prst="rect">
              <a:avLst/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23" name="Shape 123"/>
            <p:cNvSpPr/>
            <p:nvPr/>
          </p:nvSpPr>
          <p:spPr>
            <a:xfrm>
              <a:off x="322671" y="363600"/>
              <a:ext cx="2582567" cy="1006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50000"/>
                </a:lnSpc>
                <a:defRPr sz="28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記錄意見、解決方式</a:t>
              </a:r>
            </a:p>
          </p:txBody>
        </p:sp>
      </p:grpSp>
      <p:grpSp>
        <p:nvGrpSpPr>
          <p:cNvPr id="127" name="Group 127"/>
          <p:cNvGrpSpPr/>
          <p:nvPr/>
        </p:nvGrpSpPr>
        <p:grpSpPr>
          <a:xfrm>
            <a:off x="5099980" y="4008932"/>
            <a:ext cx="3227911" cy="1703986"/>
            <a:chOff x="0" y="0"/>
            <a:chExt cx="3227910" cy="1703984"/>
          </a:xfrm>
        </p:grpSpPr>
        <p:sp>
          <p:nvSpPr>
            <p:cNvPr id="125" name="Shape 125"/>
            <p:cNvSpPr/>
            <p:nvPr/>
          </p:nvSpPr>
          <p:spPr>
            <a:xfrm>
              <a:off x="-1" y="0"/>
              <a:ext cx="3227912" cy="1703985"/>
            </a:xfrm>
            <a:prstGeom prst="rect">
              <a:avLst/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351147" y="125297"/>
              <a:ext cx="2582567" cy="14533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50000"/>
                </a:lnSpc>
                <a:def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</a:rPr>
                <a:t>工作書內容一定同學同意討論、交由老師認可</a:t>
              </a:r>
            </a:p>
          </p:txBody>
        </p:sp>
      </p:grpSp>
      <p:grpSp>
        <p:nvGrpSpPr>
          <p:cNvPr id="130" name="Group 130"/>
          <p:cNvGrpSpPr/>
          <p:nvPr/>
        </p:nvGrpSpPr>
        <p:grpSpPr>
          <a:xfrm>
            <a:off x="9216566" y="4008932"/>
            <a:ext cx="3227911" cy="1703986"/>
            <a:chOff x="0" y="0"/>
            <a:chExt cx="3227910" cy="1703984"/>
          </a:xfrm>
        </p:grpSpPr>
        <p:sp>
          <p:nvSpPr>
            <p:cNvPr id="128" name="Shape 128"/>
            <p:cNvSpPr/>
            <p:nvPr/>
          </p:nvSpPr>
          <p:spPr>
            <a:xfrm>
              <a:off x="-1" y="0"/>
              <a:ext cx="3227912" cy="1703985"/>
            </a:xfrm>
            <a:prstGeom prst="rect">
              <a:avLst/>
            </a:prstGeom>
            <a:solidFill>
              <a:srgbClr val="62597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23651" y="379995"/>
              <a:ext cx="2780608" cy="943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50000"/>
                </a:lnSpc>
                <a:def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</a:rPr>
                <a:t>決議文草案由大多數同學投票通過</a:t>
              </a:r>
            </a:p>
          </p:txBody>
        </p:sp>
      </p:grpSp>
      <p:grpSp>
        <p:nvGrpSpPr>
          <p:cNvPr id="133" name="Group 133"/>
          <p:cNvGrpSpPr/>
          <p:nvPr/>
        </p:nvGrpSpPr>
        <p:grpSpPr>
          <a:xfrm>
            <a:off x="983393" y="5892798"/>
            <a:ext cx="3227912" cy="3133726"/>
            <a:chOff x="0" y="0"/>
            <a:chExt cx="3227910" cy="3133725"/>
          </a:xfrm>
        </p:grpSpPr>
        <p:sp>
          <p:nvSpPr>
            <p:cNvPr id="131" name="Shape 131"/>
            <p:cNvSpPr/>
            <p:nvPr/>
          </p:nvSpPr>
          <p:spPr>
            <a:xfrm>
              <a:off x="-1" y="0"/>
              <a:ext cx="3227912" cy="3133726"/>
            </a:xfrm>
            <a:prstGeom prst="rect">
              <a:avLst/>
            </a:prstGeom>
            <a:solidFill>
              <a:srgbClr val="837B9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208862" y="330769"/>
              <a:ext cx="2810186" cy="24721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20487" indent="-320487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記錄共同意見／解決方法</a:t>
              </a:r>
              <a:endParaRPr sz="2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20487" indent="-320487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呈現國家／同盟所提出的解決方案</a:t>
              </a:r>
            </a:p>
          </p:txBody>
        </p:sp>
      </p:grpSp>
      <p:grpSp>
        <p:nvGrpSpPr>
          <p:cNvPr id="136" name="Group 136"/>
          <p:cNvGrpSpPr/>
          <p:nvPr/>
        </p:nvGrpSpPr>
        <p:grpSpPr>
          <a:xfrm>
            <a:off x="5099980" y="5892798"/>
            <a:ext cx="3227911" cy="3133726"/>
            <a:chOff x="0" y="0"/>
            <a:chExt cx="3227910" cy="3133725"/>
          </a:xfrm>
        </p:grpSpPr>
        <p:sp>
          <p:nvSpPr>
            <p:cNvPr id="134" name="Shape 134"/>
            <p:cNvSpPr/>
            <p:nvPr/>
          </p:nvSpPr>
          <p:spPr>
            <a:xfrm>
              <a:off x="-1" y="0"/>
              <a:ext cx="3227912" cy="3133726"/>
            </a:xfrm>
            <a:prstGeom prst="rect">
              <a:avLst/>
            </a:prstGeom>
            <a:solidFill>
              <a:srgbClr val="837B9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208862" y="585468"/>
              <a:ext cx="2810186" cy="19627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marL="320487" indent="-320487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工作文件內容得到一定國家簽署</a:t>
              </a:r>
              <a:endParaRPr sz="2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20487" indent="-320487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交給主席台／核可小組認可</a:t>
              </a:r>
            </a:p>
          </p:txBody>
        </p:sp>
      </p:grpSp>
      <p:grpSp>
        <p:nvGrpSpPr>
          <p:cNvPr id="139" name="Group 139"/>
          <p:cNvGrpSpPr/>
          <p:nvPr/>
        </p:nvGrpSpPr>
        <p:grpSpPr>
          <a:xfrm>
            <a:off x="9216566" y="5911279"/>
            <a:ext cx="3227911" cy="3133725"/>
            <a:chOff x="0" y="0"/>
            <a:chExt cx="3227910" cy="3133724"/>
          </a:xfrm>
        </p:grpSpPr>
        <p:sp>
          <p:nvSpPr>
            <p:cNvPr id="137" name="Shape 137"/>
            <p:cNvSpPr/>
            <p:nvPr/>
          </p:nvSpPr>
          <p:spPr>
            <a:xfrm>
              <a:off x="-1" y="-1"/>
              <a:ext cx="3227912" cy="3133725"/>
            </a:xfrm>
            <a:prstGeom prst="rect">
              <a:avLst/>
            </a:prstGeom>
            <a:solidFill>
              <a:srgbClr val="837B9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208862" y="840166"/>
              <a:ext cx="2810186" cy="14533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marL="320487" indent="-320487">
                <a:lnSpc>
                  <a:spcPct val="150000"/>
                </a:lnSpc>
                <a:buClr>
                  <a:srgbClr val="BEBEBE"/>
                </a:buClr>
                <a:buSzPct val="125000"/>
                <a:buChar char="•"/>
                <a:defRPr sz="26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FFFFFF"/>
                  </a:solidFill>
                </a:rPr>
                <a:t>決議文經半數以上國家同意即通過形成決議文</a:t>
              </a:r>
            </a:p>
          </p:txBody>
        </p:sp>
      </p:grp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5800">
                <a:solidFill>
                  <a:srgbClr val="AA2817"/>
                </a:solidFill>
              </a:rPr>
              <a:t>When &amp; who</a:t>
            </a:r>
            <a:r>
              <a:rPr cap="all" sz="5800">
                <a:solidFill>
                  <a:srgbClr val="606060"/>
                </a:solidFill>
              </a:rPr>
              <a:t> — </a:t>
            </a:r>
            <a:r>
              <a:rPr cap="all" sz="5800">
                <a:solidFill>
                  <a:srgbClr val="BF331F"/>
                </a:solidFill>
              </a:rPr>
              <a:t>何時</a:t>
            </a:r>
            <a:r>
              <a:rPr cap="all" sz="5800">
                <a:solidFill>
                  <a:srgbClr val="606060"/>
                </a:solidFill>
              </a:rPr>
              <a:t>／</a:t>
            </a:r>
            <a:r>
              <a:rPr cap="all" sz="5800">
                <a:solidFill>
                  <a:srgbClr val="C23B39"/>
                </a:solidFill>
              </a:rPr>
              <a:t>誰</a:t>
            </a:r>
            <a:r>
              <a:rPr cap="all" sz="5800">
                <a:solidFill>
                  <a:srgbClr val="606060"/>
                </a:solidFill>
              </a:rPr>
              <a:t>可以寫？</a:t>
            </a:r>
          </a:p>
        </p:txBody>
      </p:sp>
      <p:sp>
        <p:nvSpPr>
          <p:cNvPr id="142" name="Shape 142"/>
          <p:cNvSpPr/>
          <p:nvPr/>
        </p:nvSpPr>
        <p:spPr>
          <a:xfrm>
            <a:off x="594195" y="3004501"/>
            <a:ext cx="6302874" cy="10541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6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When — 何時？</a:t>
            </a:r>
          </a:p>
        </p:txBody>
      </p:sp>
      <p:sp>
        <p:nvSpPr>
          <p:cNvPr id="143" name="Shape 143"/>
          <p:cNvSpPr/>
          <p:nvPr/>
        </p:nvSpPr>
        <p:spPr>
          <a:xfrm>
            <a:off x="589953" y="5862001"/>
            <a:ext cx="6311357" cy="1054101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6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5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Who — 誰？</a:t>
            </a:r>
          </a:p>
        </p:txBody>
      </p:sp>
      <p:sp>
        <p:nvSpPr>
          <p:cNvPr id="144" name="Shape 144"/>
          <p:cNvSpPr/>
          <p:nvPr/>
        </p:nvSpPr>
        <p:spPr>
          <a:xfrm>
            <a:off x="5515023" y="4427852"/>
            <a:ext cx="6979347" cy="866142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會議總時間一半前</a:t>
            </a:r>
          </a:p>
        </p:txBody>
      </p:sp>
      <p:sp>
        <p:nvSpPr>
          <p:cNvPr id="145" name="Shape 145"/>
          <p:cNvSpPr/>
          <p:nvPr/>
        </p:nvSpPr>
        <p:spPr>
          <a:xfrm>
            <a:off x="5515023" y="7484109"/>
            <a:ext cx="6979347" cy="866142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rPr>
              <a:t>任何代表！！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2153022" y="2238129"/>
            <a:ext cx="8698756" cy="2032002"/>
          </a:xfrm>
          <a:prstGeom prst="rect">
            <a:avLst/>
          </a:prstGeom>
        </p:spPr>
        <p:txBody>
          <a:bodyPr/>
          <a:lstStyle>
            <a:lvl1pPr algn="ctr">
              <a:defRPr sz="90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9000">
                <a:solidFill>
                  <a:srgbClr val="606060"/>
                </a:solidFill>
              </a:rPr>
              <a:t>格式內容</a:t>
            </a:r>
          </a:p>
        </p:txBody>
      </p:sp>
      <p:grpSp>
        <p:nvGrpSpPr>
          <p:cNvPr id="150" name="Group 150"/>
          <p:cNvGrpSpPr/>
          <p:nvPr/>
        </p:nvGrpSpPr>
        <p:grpSpPr>
          <a:xfrm>
            <a:off x="3046065" y="4384203"/>
            <a:ext cx="7872812" cy="4072543"/>
            <a:chOff x="0" y="-1"/>
            <a:chExt cx="7872810" cy="4072541"/>
          </a:xfrm>
        </p:grpSpPr>
        <p:pic>
          <p:nvPicPr>
            <p:cNvPr id="148" name="image6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2"/>
              <a:ext cx="7872812" cy="40725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9" name="Shape 149"/>
            <p:cNvSpPr/>
            <p:nvPr/>
          </p:nvSpPr>
          <p:spPr>
            <a:xfrm>
              <a:off x="676584" y="868072"/>
              <a:ext cx="6519641" cy="266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marL="578222" indent="-578222">
                <a:buClr>
                  <a:srgbClr val="A1A1A1"/>
                </a:buClr>
                <a:buSzPct val="100000"/>
                <a:buAutoNum type="arabicPeriod" startAt="1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Heading </a:t>
              </a:r>
              <a:r>
                <a:rPr sz="3500">
                  <a:solidFill>
                    <a:srgbClr val="9A958E"/>
                  </a:solidFill>
                  <a:latin typeface="Gill Sans"/>
                  <a:ea typeface="Gill Sans"/>
                  <a:cs typeface="Gill Sans"/>
                  <a:sym typeface="Gill Sans"/>
                </a:rPr>
                <a:t>—</a:t>
              </a: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 開頭</a:t>
              </a:r>
              <a:endPara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578222" indent="-578222">
                <a:buClr>
                  <a:srgbClr val="A1A1A1"/>
                </a:buClr>
                <a:buSzPct val="100000"/>
                <a:buAutoNum type="arabicPeriod" startAt="1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Pre-ambulatory Clause </a:t>
              </a:r>
              <a:r>
                <a:rPr sz="3500">
                  <a:solidFill>
                    <a:srgbClr val="9A958E"/>
                  </a:solidFill>
                  <a:latin typeface="Gill Sans"/>
                  <a:ea typeface="Gill Sans"/>
                  <a:cs typeface="Gill Sans"/>
                  <a:sym typeface="Gill Sans"/>
                </a:rPr>
                <a:t>—</a:t>
              </a: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 前文</a:t>
              </a:r>
              <a:endParaRPr sz="3500">
                <a:solidFill>
                  <a:srgbClr val="E13D37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578222" indent="-578222">
                <a:buClr>
                  <a:srgbClr val="A1A1A1"/>
                </a:buClr>
                <a:buSzPct val="100000"/>
                <a:buAutoNum type="arabicPeriod" startAt="1"/>
                <a:defRPr sz="1800">
                  <a:solidFill>
                    <a:srgbClr val="000000"/>
                  </a:solidFill>
                </a:defRPr>
              </a:pP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Operative Clause </a:t>
              </a:r>
              <a:r>
                <a:rPr sz="3500">
                  <a:solidFill>
                    <a:srgbClr val="9A958E"/>
                  </a:solidFill>
                  <a:latin typeface="Gill Sans"/>
                  <a:ea typeface="Gill Sans"/>
                  <a:cs typeface="Gill Sans"/>
                  <a:sym typeface="Gill Sans"/>
                </a:rPr>
                <a:t>— </a:t>
              </a:r>
              <a:r>
                <a:rPr sz="3500">
                  <a:solidFill>
                    <a:srgbClr val="E13D37"/>
                  </a:solidFill>
                  <a:latin typeface="Gill Sans"/>
                  <a:ea typeface="Gill Sans"/>
                  <a:cs typeface="Gill Sans"/>
                  <a:sym typeface="Gill Sans"/>
                </a:rPr>
                <a:t>主文</a:t>
              </a:r>
            </a:p>
          </p:txBody>
        </p:sp>
      </p:grp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E13D37"/>
      </a:dk1>
      <a:lt1>
        <a:srgbClr val="AADFE1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13D37"/>
        </a:solidFill>
        <a:ln w="25400" cap="flat">
          <a:solidFill>
            <a:srgbClr val="708CA5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1" hangingPunct="0">
          <a:lnSpc>
            <a:spcPct val="2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500" u="none" kumimoji="0" normalizeH="0">
            <a:ln>
              <a:noFill/>
            </a:ln>
            <a:solidFill>
              <a:srgbClr val="AADFE1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08CA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1" hangingPunct="0">
          <a:lnSpc>
            <a:spcPct val="2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500" u="none" kumimoji="0" normalizeH="0">
            <a:ln>
              <a:noFill/>
            </a:ln>
            <a:solidFill>
              <a:srgbClr val="AADFE1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13D37"/>
        </a:solidFill>
        <a:ln w="25400" cap="flat">
          <a:solidFill>
            <a:srgbClr val="708CA5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1" hangingPunct="0">
          <a:lnSpc>
            <a:spcPct val="2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500" u="none" kumimoji="0" normalizeH="0">
            <a:ln>
              <a:noFill/>
            </a:ln>
            <a:solidFill>
              <a:srgbClr val="AADFE1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08CA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1" hangingPunct="0">
          <a:lnSpc>
            <a:spcPct val="2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500" u="none" kumimoji="0" normalizeH="0">
            <a:ln>
              <a:noFill/>
            </a:ln>
            <a:solidFill>
              <a:srgbClr val="AADFE1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