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74" r:id="rId5"/>
    <p:sldId id="276" r:id="rId6"/>
    <p:sldId id="278" r:id="rId7"/>
    <p:sldId id="266" r:id="rId8"/>
    <p:sldId id="265" r:id="rId9"/>
    <p:sldId id="262" r:id="rId10"/>
    <p:sldId id="275" r:id="rId11"/>
    <p:sldId id="279" r:id="rId12"/>
    <p:sldId id="280" r:id="rId13"/>
    <p:sldId id="267" r:id="rId14"/>
    <p:sldId id="277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0" autoAdjust="0"/>
    <p:restoredTop sz="94660"/>
  </p:normalViewPr>
  <p:slideViewPr>
    <p:cSldViewPr>
      <p:cViewPr>
        <p:scale>
          <a:sx n="60" d="100"/>
          <a:sy n="60" d="100"/>
        </p:scale>
        <p:origin x="-174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63B1B2F-5C16-453A-AB1E-2F0B3CC4BB3A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CBC7658-EBB3-48B9-B6AA-0B4F34AB3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n.nytimes.com/science/20120906/cc06oxfam/zh-hant/" TargetMode="External"/><Relationship Id="rId7" Type="http://schemas.openxmlformats.org/officeDocument/2006/relationships/hyperlink" Target="http://unfccc.epa.gov.tw/unfccc/chinese/_upload/20160607/paris_zhtw.pdf" TargetMode="External"/><Relationship Id="rId2" Type="http://schemas.openxmlformats.org/officeDocument/2006/relationships/hyperlink" Target="http://www.fao.org/home/z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who.int/gb/ebwha/pdf_files/WHA69/A69_R8-ch.pdf" TargetMode="External"/><Relationship Id="rId5" Type="http://schemas.openxmlformats.org/officeDocument/2006/relationships/hyperlink" Target="http://www.un.org/sustainabledevelopment/zh/hunger/" TargetMode="External"/><Relationship Id="rId4" Type="http://schemas.openxmlformats.org/officeDocument/2006/relationships/hyperlink" Target="https://www.thenewslens.com/article/5641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" TargetMode="External"/><Relationship Id="rId7" Type="http://schemas.openxmlformats.org/officeDocument/2006/relationships/hyperlink" Target="http://www.un.org/zh/member-states/index.html" TargetMode="External"/><Relationship Id="rId2" Type="http://schemas.openxmlformats.org/officeDocument/2006/relationships/hyperlink" Target="http://news.bbc.co.uk/2/hi/country_profiles/default.s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youth.youthhub.tw/081.php" TargetMode="External"/><Relationship Id="rId5" Type="http://schemas.openxmlformats.org/officeDocument/2006/relationships/hyperlink" Target="http://www.taiwanngo.tw/files/15-1000-28126,c97-1.php" TargetMode="External"/><Relationship Id="rId4" Type="http://schemas.openxmlformats.org/officeDocument/2006/relationships/hyperlink" Target="http://www.mofa.gov.tw/CountryAreaInfo.aspx?CASN=0984A85A3A9A6677&amp;n=4043244986E87475&amp;sms=26470E539B6FA395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58200" cy="4571999"/>
          </a:xfrm>
        </p:spPr>
        <p:txBody>
          <a:bodyPr/>
          <a:lstStyle/>
          <a:p>
            <a:r>
              <a:rPr lang="en-US" altLang="zh-TW" sz="3400" dirty="0" smtClean="0"/>
              <a:t>2017</a:t>
            </a:r>
            <a:r>
              <a:rPr lang="zh-TW" altLang="en-US" sz="3400" dirty="0" smtClean="0"/>
              <a:t> </a:t>
            </a:r>
            <a:r>
              <a:rPr lang="en-US" altLang="zh-TW" sz="3400" dirty="0" err="1" smtClean="0"/>
              <a:t>Jmun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>How to….</a:t>
            </a:r>
            <a:br>
              <a:rPr lang="en-US" altLang="zh-TW" sz="4800" dirty="0" smtClean="0"/>
            </a:br>
            <a:r>
              <a:rPr lang="en-US" altLang="zh-TW" sz="4600" dirty="0" smtClean="0"/>
              <a:t>Research and analyze</a:t>
            </a:r>
            <a:br>
              <a:rPr lang="en-US" altLang="zh-TW" sz="4600" dirty="0" smtClean="0"/>
            </a:br>
            <a:r>
              <a:rPr lang="zh-TW" altLang="en-US" sz="4800" dirty="0">
                <a:latin typeface="+mj-ea"/>
              </a:rPr>
              <a:t>資料</a:t>
            </a:r>
            <a:r>
              <a:rPr lang="zh-TW" altLang="en-US" sz="4800" dirty="0" smtClean="0">
                <a:latin typeface="+mj-ea"/>
              </a:rPr>
              <a:t>蒐集</a:t>
            </a:r>
            <a:r>
              <a:rPr lang="en-US" altLang="zh-TW" sz="4800" dirty="0" smtClean="0">
                <a:latin typeface="+mj-ea"/>
              </a:rPr>
              <a:t>.</a:t>
            </a:r>
            <a:r>
              <a:rPr lang="zh-TW" altLang="en-US" sz="4800" dirty="0" smtClean="0">
                <a:latin typeface="+mj-ea"/>
              </a:rPr>
              <a:t>彙整及議題分析</a:t>
            </a:r>
            <a:endParaRPr lang="zh-TW" altLang="en-US" sz="4800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864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Practice!</a:t>
            </a:r>
            <a:br>
              <a:rPr lang="en-US" altLang="zh-TW" dirty="0" smtClean="0"/>
            </a:br>
            <a:r>
              <a:rPr lang="zh-TW" altLang="en-US" dirty="0"/>
              <a:t>活動</a:t>
            </a:r>
            <a:r>
              <a:rPr lang="zh-TW" altLang="en-US" dirty="0" smtClean="0"/>
              <a:t>時間</a:t>
            </a:r>
            <a:r>
              <a:rPr lang="en-US" altLang="zh-TW" dirty="0" smtClean="0"/>
              <a:t>-</a:t>
            </a:r>
            <a:r>
              <a:rPr lang="zh-TW" altLang="en-US" dirty="0" smtClean="0"/>
              <a:t>從議題導讀中尋找資料收集方向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70104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以小隊為單位，根據本次所分配委員會的議題導讀列出資料搜尋關鍵字與方向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可直接利用材料包</a:t>
            </a:r>
            <a:r>
              <a:rPr lang="zh-TW" altLang="en-US" sz="2800" dirty="0" smtClean="0"/>
              <a:t>連結蒐集</a:t>
            </a:r>
            <a:r>
              <a:rPr lang="zh-TW" altLang="en-US" sz="2800" smtClean="0"/>
              <a:t>資料，聯合國中文網站為簡體字，多</a:t>
            </a:r>
            <a:r>
              <a:rPr lang="zh-TW" altLang="en-US" sz="2800" dirty="0" smtClean="0"/>
              <a:t>利用</a:t>
            </a:r>
            <a:r>
              <a:rPr lang="en-US" altLang="zh-TW" sz="2800" dirty="0" smtClean="0"/>
              <a:t>google</a:t>
            </a:r>
            <a:r>
              <a:rPr lang="zh-TW" altLang="en-US" sz="2800" dirty="0" smtClean="0"/>
              <a:t>網頁翻譯方便閱讀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繪製資料蒐集架構</a:t>
            </a:r>
            <a:r>
              <a:rPr lang="zh-TW" altLang="en-US" sz="2800" dirty="0" smtClean="0"/>
              <a:t>圖</a:t>
            </a:r>
            <a:endParaRPr lang="en-US" altLang="zh-TW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手寫、電子檔呈現皆可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416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Materials</a:t>
            </a:r>
            <a:br>
              <a:rPr lang="en-US" altLang="zh-TW" dirty="0" smtClean="0"/>
            </a:br>
            <a:r>
              <a:rPr lang="zh-TW" altLang="en-US" dirty="0"/>
              <a:t>資料來源</a:t>
            </a:r>
            <a:r>
              <a:rPr lang="zh-TW" altLang="en-US" dirty="0" smtClean="0"/>
              <a:t>材料包</a:t>
            </a:r>
            <a:r>
              <a:rPr lang="en-US" altLang="zh-TW" dirty="0" smtClean="0"/>
              <a:t>-</a:t>
            </a:r>
            <a:r>
              <a:rPr lang="zh-TW" altLang="en-US" dirty="0" smtClean="0"/>
              <a:t>議題與委員會部分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768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聯合國糧食與農業組織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http://www.fao.org/home/zh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zh-TW" altLang="en-US" dirty="0" smtClean="0"/>
              <a:t>紐約時報：極端天氣將加劇糧價波動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https://cn.nytimes.com/science/20120906/cc06oxfam/zh-hant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r>
              <a:rPr lang="zh-TW" altLang="en-US" dirty="0" smtClean="0"/>
              <a:t>關鍵評論：全球</a:t>
            </a:r>
            <a:r>
              <a:rPr lang="zh-TW" altLang="en-US" dirty="0"/>
              <a:t>糧倉大</a:t>
            </a:r>
            <a:r>
              <a:rPr lang="zh-TW" altLang="en-US" dirty="0" smtClean="0"/>
              <a:t>變動？氣候變遷將重新分配全球糧食生產地圖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www.thenewslens.com/article/56415</a:t>
            </a:r>
            <a:endParaRPr lang="en-US" altLang="zh-TW" dirty="0" smtClean="0"/>
          </a:p>
          <a:p>
            <a:r>
              <a:rPr lang="zh-TW" altLang="en-US" dirty="0" smtClean="0"/>
              <a:t>聯合國</a:t>
            </a:r>
            <a:r>
              <a:rPr lang="zh-TW" altLang="en-US" dirty="0"/>
              <a:t>可持續發展</a:t>
            </a:r>
            <a:r>
              <a:rPr lang="zh-TW" altLang="en-US" dirty="0" smtClean="0"/>
              <a:t>目標：飢餓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http://www.un.org/sustainabledevelopment/zh/hunger</a:t>
            </a:r>
            <a:r>
              <a:rPr lang="en-US" altLang="zh-TW" dirty="0" smtClean="0">
                <a:hlinkClick r:id="rId5"/>
              </a:rPr>
              <a:t>/</a:t>
            </a:r>
            <a:endParaRPr lang="en-US" altLang="zh-TW" dirty="0" smtClean="0"/>
          </a:p>
          <a:p>
            <a:r>
              <a:rPr lang="en-US" altLang="zh-TW" dirty="0" smtClean="0"/>
              <a:t>2016-2025</a:t>
            </a:r>
            <a:r>
              <a:rPr lang="zh-TW" altLang="en-US" dirty="0" smtClean="0"/>
              <a:t>年聯合國營養行動十年工作</a:t>
            </a:r>
            <a:r>
              <a:rPr lang="zh-TW" altLang="en-US" dirty="0" smtClean="0"/>
              <a:t>計畫</a:t>
            </a:r>
            <a:endParaRPr lang="en-US" altLang="zh-TW" dirty="0" smtClean="0"/>
          </a:p>
          <a:p>
            <a:r>
              <a:rPr lang="en-US" altLang="zh-TW" dirty="0">
                <a:hlinkClick r:id="rId6"/>
              </a:rPr>
              <a:t>http://</a:t>
            </a:r>
            <a:r>
              <a:rPr lang="en-US" altLang="zh-TW" dirty="0" smtClean="0">
                <a:hlinkClick r:id="rId6"/>
              </a:rPr>
              <a:t>apps.who.int/gb/ebwha/pdf_files/WHA69/A69_R8-ch.pdf</a:t>
            </a:r>
            <a:endParaRPr lang="en-US" altLang="zh-TW" dirty="0" smtClean="0"/>
          </a:p>
          <a:p>
            <a:r>
              <a:rPr lang="zh-TW" altLang="zh-TW" dirty="0" smtClean="0"/>
              <a:t>巴黎</a:t>
            </a:r>
            <a:r>
              <a:rPr lang="zh-TW" altLang="zh-TW" dirty="0"/>
              <a:t>協定繁體中文版</a:t>
            </a:r>
          </a:p>
          <a:p>
            <a:r>
              <a:rPr lang="en-US" altLang="zh-TW" u="sng" dirty="0">
                <a:hlinkClick r:id="rId7"/>
              </a:rPr>
              <a:t>http://unfccc.epa.gov.tw/unfccc/chinese/_upload/20160607/paris_zhtw.pdf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485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Materials</a:t>
            </a:r>
            <a:br>
              <a:rPr lang="en-US" altLang="zh-TW" dirty="0" smtClean="0"/>
            </a:br>
            <a:r>
              <a:rPr lang="zh-TW" altLang="en-US" dirty="0"/>
              <a:t>資料來源</a:t>
            </a:r>
            <a:r>
              <a:rPr lang="zh-TW" altLang="en-US" dirty="0" smtClean="0"/>
              <a:t>材料包</a:t>
            </a:r>
            <a:r>
              <a:rPr lang="en-US" altLang="zh-TW" dirty="0" smtClean="0"/>
              <a:t>-</a:t>
            </a:r>
            <a:r>
              <a:rPr lang="zh-TW" altLang="en-US" dirty="0" smtClean="0"/>
              <a:t>代表背景部分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BBC</a:t>
            </a:r>
            <a:r>
              <a:rPr lang="zh-TW" altLang="en-US" dirty="0" smtClean="0"/>
              <a:t>：</a:t>
            </a:r>
            <a:r>
              <a:rPr lang="en-US" altLang="zh-TW" dirty="0" smtClean="0"/>
              <a:t>Country Profile</a:t>
            </a:r>
          </a:p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news.bbc.co.uk/2/hi/country_profiles/default.stm</a:t>
            </a:r>
            <a:endParaRPr lang="en-US" altLang="zh-TW" dirty="0" smtClean="0"/>
          </a:p>
          <a:p>
            <a:r>
              <a:rPr lang="en-US" altLang="zh-TW" dirty="0" smtClean="0"/>
              <a:t>CIA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The World </a:t>
            </a:r>
            <a:r>
              <a:rPr lang="en-US" altLang="zh-TW" dirty="0" err="1" smtClean="0"/>
              <a:t>Factbook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https://www.cia.gov/library/publications/the-world-factbook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r>
              <a:rPr lang="zh-TW" altLang="en-US" dirty="0" smtClean="0"/>
              <a:t>外交部：國家與地區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www.mofa.gov.tw/CountryAreaInfo.aspx?CASN=0984A85A3A9A6677&amp;n=4043244986E87475&amp;sms=26470E539B6FA395</a:t>
            </a:r>
            <a:endParaRPr lang="en-US" altLang="zh-TW" dirty="0" smtClean="0"/>
          </a:p>
          <a:p>
            <a:r>
              <a:rPr lang="zh-TW" altLang="en-US" dirty="0" smtClean="0"/>
              <a:t>外交部：全球百大國際非政府組織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www.taiwanngo.tw/files/15-1000-28126,c97-1.php</a:t>
            </a:r>
            <a:endParaRPr lang="en-US" altLang="zh-TW" dirty="0" smtClean="0"/>
          </a:p>
          <a:p>
            <a:r>
              <a:rPr lang="zh-TW" altLang="en-US" dirty="0" smtClean="0"/>
              <a:t>教育部：國際事務資料庫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含國際重要宣言、條約及組織等</a:t>
            </a:r>
            <a:r>
              <a:rPr lang="en-US" altLang="zh-TW" dirty="0" smtClean="0"/>
              <a:t>)</a:t>
            </a:r>
          </a:p>
          <a:p>
            <a:r>
              <a:rPr lang="en-US" altLang="zh-TW" dirty="0">
                <a:hlinkClick r:id="rId6"/>
              </a:rPr>
              <a:t>https://</a:t>
            </a:r>
            <a:r>
              <a:rPr lang="en-US" altLang="zh-TW" dirty="0" smtClean="0">
                <a:hlinkClick r:id="rId6"/>
              </a:rPr>
              <a:t>iyouth.youthhub.tw/081.php</a:t>
            </a:r>
            <a:endParaRPr lang="en-US" altLang="zh-TW" dirty="0" smtClean="0"/>
          </a:p>
          <a:p>
            <a:r>
              <a:rPr lang="zh-TW" altLang="en-US" dirty="0" smtClean="0"/>
              <a:t>聯合國：會員國</a:t>
            </a:r>
            <a:endParaRPr lang="en-US" altLang="zh-TW" dirty="0" smtClean="0"/>
          </a:p>
          <a:p>
            <a:r>
              <a:rPr lang="en-US" altLang="zh-TW" dirty="0">
                <a:hlinkClick r:id="rId7"/>
              </a:rPr>
              <a:t>http://</a:t>
            </a:r>
            <a:r>
              <a:rPr lang="en-US" altLang="zh-TW" dirty="0" smtClean="0">
                <a:hlinkClick r:id="rId7"/>
              </a:rPr>
              <a:t>www.un.org/zh/member-states/index.html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747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紅豆\AppData\Local\Microsoft\Windows\INetCache\IE\4M6L06KL\coaching-puzzl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19892"/>
            <a:ext cx="3352800" cy="210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Analyze</a:t>
            </a:r>
            <a:br>
              <a:rPr lang="en-US" altLang="zh-TW" dirty="0" smtClean="0"/>
            </a:br>
            <a:r>
              <a:rPr lang="zh-TW" altLang="en-US" dirty="0"/>
              <a:t>分析與建立論點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6482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3000" dirty="0">
                <a:solidFill>
                  <a:srgbClr val="FF0000"/>
                </a:solidFill>
              </a:rPr>
              <a:t>把拼圖一塊一塊對應到建立好的</a:t>
            </a:r>
            <a:r>
              <a:rPr lang="zh-TW" altLang="en-US" sz="3000" dirty="0" smtClean="0">
                <a:solidFill>
                  <a:srgbClr val="FF0000"/>
                </a:solidFill>
              </a:rPr>
              <a:t>架構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3000" dirty="0" smtClean="0">
                <a:solidFill>
                  <a:srgbClr val="FF0000"/>
                </a:solidFill>
              </a:rPr>
              <a:t>根據資料分類的結果建立論點與立場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r>
              <a:rPr lang="en-US" altLang="zh-TW" sz="3000" dirty="0" smtClean="0">
                <a:solidFill>
                  <a:srgbClr val="FF0000"/>
                </a:solidFill>
              </a:rPr>
              <a:t>(</a:t>
            </a:r>
            <a:r>
              <a:rPr lang="zh-TW" altLang="en-US" sz="3000" dirty="0" smtClean="0">
                <a:solidFill>
                  <a:srgbClr val="FF0000"/>
                </a:solidFill>
              </a:rPr>
              <a:t>連結資料</a:t>
            </a:r>
            <a:r>
              <a:rPr lang="en-US" altLang="zh-TW" sz="3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3000" dirty="0" smtClean="0">
                <a:solidFill>
                  <a:srgbClr val="FF0000"/>
                </a:solidFill>
              </a:rPr>
              <a:t>(</a:t>
            </a:r>
            <a:r>
              <a:rPr lang="zh-TW" altLang="en-US" sz="3000" dirty="0" smtClean="0">
                <a:solidFill>
                  <a:srgbClr val="FF0000"/>
                </a:solidFill>
              </a:rPr>
              <a:t>贊成</a:t>
            </a:r>
            <a:r>
              <a:rPr lang="en-US" altLang="zh-TW" sz="3000" dirty="0" smtClean="0">
                <a:solidFill>
                  <a:srgbClr val="FF0000"/>
                </a:solidFill>
              </a:rPr>
              <a:t>or</a:t>
            </a:r>
            <a:r>
              <a:rPr lang="zh-TW" altLang="en-US" sz="3000" dirty="0" smtClean="0">
                <a:solidFill>
                  <a:srgbClr val="FF0000"/>
                </a:solidFill>
              </a:rPr>
              <a:t>反對</a:t>
            </a:r>
            <a:r>
              <a:rPr lang="en-US" altLang="zh-TW" sz="3000" dirty="0" smtClean="0">
                <a:solidFill>
                  <a:srgbClr val="FF0000"/>
                </a:solidFill>
              </a:rPr>
              <a:t>/</a:t>
            </a:r>
            <a:r>
              <a:rPr lang="zh-TW" altLang="en-US" sz="3000" dirty="0" smtClean="0">
                <a:solidFill>
                  <a:srgbClr val="FF0000"/>
                </a:solidFill>
              </a:rPr>
              <a:t>積極介入</a:t>
            </a:r>
            <a:r>
              <a:rPr lang="en-US" altLang="zh-TW" sz="3000" dirty="0" smtClean="0">
                <a:solidFill>
                  <a:srgbClr val="FF0000"/>
                </a:solidFill>
              </a:rPr>
              <a:t>or</a:t>
            </a:r>
            <a:r>
              <a:rPr lang="zh-TW" altLang="en-US" sz="3000" dirty="0" smtClean="0">
                <a:solidFill>
                  <a:srgbClr val="FF0000"/>
                </a:solidFill>
              </a:rPr>
              <a:t>保持中立</a:t>
            </a:r>
            <a:r>
              <a:rPr lang="en-US" altLang="zh-TW" sz="3000" dirty="0" smtClean="0">
                <a:solidFill>
                  <a:srgbClr val="FF0000"/>
                </a:solidFill>
              </a:rPr>
              <a:t>/</a:t>
            </a:r>
            <a:r>
              <a:rPr lang="zh-TW" altLang="en-US" sz="3000" dirty="0" smtClean="0">
                <a:solidFill>
                  <a:srgbClr val="FF0000"/>
                </a:solidFill>
              </a:rPr>
              <a:t>支持哪國</a:t>
            </a:r>
            <a:r>
              <a:rPr lang="en-US" altLang="zh-TW" sz="3000" dirty="0" smtClean="0">
                <a:solidFill>
                  <a:srgbClr val="FF0000"/>
                </a:solidFill>
              </a:rPr>
              <a:t>/</a:t>
            </a:r>
            <a:r>
              <a:rPr lang="zh-TW" altLang="en-US" sz="3000" dirty="0" smtClean="0">
                <a:solidFill>
                  <a:srgbClr val="FF0000"/>
                </a:solidFill>
              </a:rPr>
              <a:t>軍事行動或談判</a:t>
            </a:r>
            <a:r>
              <a:rPr lang="en-US" altLang="zh-TW" sz="3000" dirty="0" smtClean="0">
                <a:solidFill>
                  <a:srgbClr val="FF0000"/>
                </a:solidFill>
              </a:rPr>
              <a:t>/</a:t>
            </a:r>
            <a:r>
              <a:rPr lang="zh-TW" altLang="en-US" sz="3000" dirty="0" smtClean="0">
                <a:solidFill>
                  <a:srgbClr val="FF0000"/>
                </a:solidFill>
              </a:rPr>
              <a:t>官方主導或民間主導</a:t>
            </a:r>
            <a:r>
              <a:rPr lang="zh-TW" altLang="en-US" sz="3000" dirty="0">
                <a:solidFill>
                  <a:srgbClr val="FF0000"/>
                </a:solidFill>
              </a:rPr>
              <a:t> </a:t>
            </a:r>
            <a:r>
              <a:rPr lang="en-US" altLang="zh-TW" sz="3000" dirty="0" smtClean="0">
                <a:solidFill>
                  <a:srgbClr val="FF0000"/>
                </a:solidFill>
              </a:rPr>
              <a:t>etc.)</a:t>
            </a:r>
            <a:endParaRPr lang="en-US" altLang="zh-TW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Practice!</a:t>
            </a:r>
            <a:br>
              <a:rPr lang="en-US" altLang="zh-TW" dirty="0" smtClean="0"/>
            </a:br>
            <a:r>
              <a:rPr lang="zh-TW" altLang="en-US" dirty="0" smtClean="0"/>
              <a:t>活動時間</a:t>
            </a:r>
            <a:r>
              <a:rPr lang="en-US" altLang="zh-TW" dirty="0" smtClean="0"/>
              <a:t>-</a:t>
            </a:r>
            <a:r>
              <a:rPr lang="zh-TW" altLang="en-US" dirty="0" smtClean="0"/>
              <a:t>資料蒐集與分析成果發表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將收集的資料依據繪製的架構圖分類整理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製作</a:t>
            </a:r>
            <a:r>
              <a:rPr lang="zh-TW" altLang="en-US" sz="2800" dirty="0"/>
              <a:t>成</a:t>
            </a:r>
            <a:r>
              <a:rPr lang="zh-TW" altLang="en-US" sz="2800" dirty="0" smtClean="0"/>
              <a:t>簡報，每組進行</a:t>
            </a:r>
            <a:r>
              <a:rPr lang="en-US" altLang="zh-TW" sz="2800" dirty="0" smtClean="0">
                <a:solidFill>
                  <a:srgbClr val="FF0000"/>
                </a:solidFill>
              </a:rPr>
              <a:t>1-2</a:t>
            </a:r>
            <a:r>
              <a:rPr lang="zh-TW" altLang="en-US" sz="2800" dirty="0" smtClean="0">
                <a:solidFill>
                  <a:srgbClr val="FF0000"/>
                </a:solidFill>
              </a:rPr>
              <a:t>分鐘</a:t>
            </a:r>
            <a:r>
              <a:rPr lang="zh-TW" altLang="en-US" sz="2800" dirty="0" smtClean="0"/>
              <a:t>的簡單議題報告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報告內容</a:t>
            </a:r>
            <a:r>
              <a:rPr lang="zh-TW" altLang="en-US" sz="2800" dirty="0" smtClean="0">
                <a:solidFill>
                  <a:srgbClr val="FF0000"/>
                </a:solidFill>
              </a:rPr>
              <a:t>參考</a:t>
            </a:r>
            <a:r>
              <a:rPr lang="zh-TW" altLang="en-US" sz="2800" dirty="0" smtClean="0"/>
              <a:t>內容</a:t>
            </a:r>
            <a:r>
              <a:rPr lang="en-US" altLang="zh-TW" sz="2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800" dirty="0" smtClean="0"/>
              <a:t>代表國家基本背景</a:t>
            </a:r>
            <a:endParaRPr lang="en-US" altLang="zh-TW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800" dirty="0"/>
              <a:t>議題</a:t>
            </a:r>
            <a:r>
              <a:rPr lang="zh-TW" altLang="en-US" sz="2800" dirty="0" smtClean="0"/>
              <a:t>大致描述與重要國際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國內作為</a:t>
            </a:r>
            <a:endParaRPr lang="en-US" altLang="zh-TW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800" dirty="0"/>
              <a:t>與議題相關的</a:t>
            </a:r>
            <a:r>
              <a:rPr lang="zh-TW" altLang="en-US" sz="2800" dirty="0" smtClean="0"/>
              <a:t>重要報告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會議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協定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法律</a:t>
            </a:r>
            <a:endParaRPr lang="en-US" altLang="zh-TW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800" dirty="0"/>
              <a:t>代表</a:t>
            </a:r>
            <a:r>
              <a:rPr lang="zh-TW" altLang="en-US" sz="2800" dirty="0" smtClean="0"/>
              <a:t>對議題的基本立場</a:t>
            </a:r>
            <a:endParaRPr lang="en-US" altLang="zh-TW" sz="2800" dirty="0" smtClean="0"/>
          </a:p>
          <a:p>
            <a:r>
              <a:rPr lang="zh-TW" altLang="en-US" sz="2800" dirty="0"/>
              <a:t> </a:t>
            </a:r>
            <a:r>
              <a:rPr lang="zh-TW" altLang="en-US" sz="2800" dirty="0" smtClean="0"/>
              <a:t>  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贊成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反對；積極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被動；支持何方</a:t>
            </a:r>
            <a:r>
              <a:rPr lang="en-US" altLang="zh-TW" sz="2800" dirty="0" smtClean="0"/>
              <a:t>,etc.)</a:t>
            </a:r>
          </a:p>
          <a:p>
            <a:endParaRPr lang="en-US" altLang="zh-TW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403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TIPS-Discussion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Adjustment</a:t>
            </a:r>
            <a:br>
              <a:rPr lang="en-US" altLang="zh-TW" dirty="0" smtClean="0"/>
            </a:br>
            <a:r>
              <a:rPr lang="zh-TW" altLang="en-US" dirty="0"/>
              <a:t>小</a:t>
            </a:r>
            <a:r>
              <a:rPr lang="zh-TW" altLang="en-US" dirty="0" smtClean="0"/>
              <a:t>秘訣</a:t>
            </a:r>
            <a:r>
              <a:rPr lang="en-US" altLang="zh-TW" dirty="0" smtClean="0"/>
              <a:t>-</a:t>
            </a:r>
            <a:r>
              <a:rPr lang="zh-TW" altLang="en-US" dirty="0" smtClean="0"/>
              <a:t>討論與調整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600" dirty="0" smtClean="0"/>
              <a:t>更新資料與討論方向</a:t>
            </a:r>
            <a:endParaRPr lang="en-US" altLang="zh-TW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Current</a:t>
            </a:r>
            <a:r>
              <a:rPr lang="zh-TW" altLang="en-US" sz="2600" dirty="0" smtClean="0"/>
              <a:t>  確認討論主流</a:t>
            </a:r>
            <a:endParaRPr lang="en-US" altLang="zh-TW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Power</a:t>
            </a:r>
            <a:r>
              <a:rPr lang="zh-TW" altLang="en-US" sz="2600" dirty="0" smtClean="0"/>
              <a:t> 確認影響力大小</a:t>
            </a:r>
            <a:endParaRPr lang="en-US" altLang="zh-TW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Task</a:t>
            </a:r>
            <a:r>
              <a:rPr lang="zh-TW" altLang="en-US" sz="2600" dirty="0" smtClean="0"/>
              <a:t> 被分配之討論部分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TW" sz="2600" dirty="0" smtClean="0"/>
              <a:t>Authority !</a:t>
            </a:r>
            <a:r>
              <a:rPr lang="zh-TW" altLang="en-US" sz="2600" dirty="0" smtClean="0"/>
              <a:t> 確認權力</a:t>
            </a:r>
            <a:endParaRPr lang="en-US" altLang="zh-TW" sz="2600" dirty="0" smtClean="0"/>
          </a:p>
          <a:p>
            <a:r>
              <a:rPr lang="zh-TW" altLang="en-US" sz="2600" dirty="0" smtClean="0"/>
              <a:t>    </a:t>
            </a:r>
            <a:r>
              <a:rPr lang="en-US" altLang="zh-TW" sz="2600" dirty="0" smtClean="0"/>
              <a:t> 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6867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Useful Resources</a:t>
            </a:r>
            <a:br>
              <a:rPr lang="en-US" altLang="zh-TW" dirty="0" smtClean="0"/>
            </a:br>
            <a:r>
              <a:rPr lang="zh-TW" altLang="en-US" dirty="0"/>
              <a:t>常用</a:t>
            </a:r>
            <a:r>
              <a:rPr lang="zh-TW" altLang="en-US" dirty="0" smtClean="0"/>
              <a:t>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Study Guide !</a:t>
            </a:r>
            <a:r>
              <a:rPr lang="zh-TW" altLang="en-US" sz="2600" dirty="0" smtClean="0"/>
              <a:t> 議題導讀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UN</a:t>
            </a:r>
            <a:r>
              <a:rPr lang="zh-TW" altLang="en-US" sz="2600" dirty="0" smtClean="0"/>
              <a:t> 聯合國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Think Tank</a:t>
            </a:r>
            <a:r>
              <a:rPr lang="zh-TW" altLang="en-US" sz="2600" dirty="0" smtClean="0"/>
              <a:t> 各國智庫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/>
              <a:t>Best Delegate. </a:t>
            </a:r>
            <a:r>
              <a:rPr lang="en-US" altLang="zh-TW" sz="2600" dirty="0" smtClean="0"/>
              <a:t>Com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The </a:t>
            </a:r>
            <a:r>
              <a:rPr lang="en-US" altLang="zh-TW" sz="2600" dirty="0" err="1" smtClean="0"/>
              <a:t>Munual</a:t>
            </a:r>
            <a:r>
              <a:rPr lang="en-US" altLang="zh-TW" sz="2600" dirty="0" smtClean="0"/>
              <a:t>. org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zh-TW" sz="2600" dirty="0"/>
          </a:p>
          <a:p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2490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sz="4800" dirty="0" smtClean="0"/>
              <a:t>享受你的模聯人生 </a:t>
            </a:r>
            <a:r>
              <a:rPr lang="en-US" altLang="zh-TW" sz="4800" dirty="0" smtClean="0"/>
              <a:t>!</a:t>
            </a:r>
          </a:p>
          <a:p>
            <a:pPr algn="ctr"/>
            <a:r>
              <a:rPr lang="en-US" altLang="zh-TW" sz="4800" dirty="0" smtClean="0"/>
              <a:t>Enjoy your MUN career!</a:t>
            </a:r>
          </a:p>
          <a:p>
            <a:pPr algn="r"/>
            <a:r>
              <a:rPr lang="en-US" altLang="zh-TW" sz="2400" dirty="0" smtClean="0"/>
              <a:t>2017 JMUN</a:t>
            </a:r>
          </a:p>
        </p:txBody>
      </p:sp>
    </p:spTree>
    <p:extLst>
      <p:ext uri="{BB962C8B-B14F-4D97-AF65-F5344CB8AC3E}">
        <p14:creationId xmlns:p14="http://schemas.microsoft.com/office/powerpoint/2010/main" val="3771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/>
          <a:lstStyle/>
          <a:p>
            <a:r>
              <a:rPr lang="en-US" altLang="zh-TW" dirty="0" smtClean="0"/>
              <a:t>It’s all about Puzzles!</a:t>
            </a:r>
            <a:br>
              <a:rPr lang="en-US" altLang="zh-TW" dirty="0" smtClean="0"/>
            </a:br>
            <a:r>
              <a:rPr lang="zh-TW" altLang="en-US" dirty="0"/>
              <a:t>資料蒐集與議題分析</a:t>
            </a:r>
            <a:r>
              <a:rPr lang="zh-TW" altLang="en-US" dirty="0" smtClean="0"/>
              <a:t>在做甚麼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尋找</a:t>
            </a:r>
            <a:r>
              <a:rPr lang="zh-TW" altLang="en-US" sz="2800" dirty="0" smtClean="0"/>
              <a:t>拼圖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整理拼圖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拼</a:t>
            </a:r>
            <a:r>
              <a:rPr lang="zh-TW" altLang="en-US" sz="2800" dirty="0" smtClean="0"/>
              <a:t>拼圖</a:t>
            </a:r>
            <a:r>
              <a:rPr lang="en-US" altLang="zh-TW" sz="2800" dirty="0" smtClean="0"/>
              <a:t>!!!</a:t>
            </a:r>
            <a:endParaRPr lang="zh-TW" altLang="en-US" sz="2800" dirty="0"/>
          </a:p>
        </p:txBody>
      </p:sp>
      <p:pic>
        <p:nvPicPr>
          <p:cNvPr id="1032" name="Picture 8" descr="C:\Users\紅豆\AppData\Local\Microsoft\Windows\INetCache\IE\3YZY7PK3\Fotolia_29212978_X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1905000"/>
            <a:ext cx="4953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4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what should we understand? </a:t>
            </a:r>
            <a:br>
              <a:rPr lang="en-US" altLang="zh-TW" sz="3200" dirty="0" smtClean="0"/>
            </a:br>
            <a:r>
              <a:rPr lang="zh-TW" altLang="en-US" sz="3200" dirty="0" smtClean="0"/>
              <a:t>資料蒐集目標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建立思考脈絡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Issue </a:t>
            </a:r>
            <a:r>
              <a:rPr lang="zh-TW" altLang="en-US" sz="2800" dirty="0" smtClean="0"/>
              <a:t>議題</a:t>
            </a:r>
            <a:endParaRPr lang="en-US" altLang="zh-TW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Guide</a:t>
            </a:r>
            <a:r>
              <a:rPr lang="zh-TW" altLang="en-US" sz="2800" dirty="0" smtClean="0"/>
              <a:t>會議</a:t>
            </a:r>
            <a:r>
              <a:rPr lang="zh-TW" altLang="en-US" sz="2800" dirty="0"/>
              <a:t>主題</a:t>
            </a:r>
            <a:r>
              <a:rPr lang="zh-TW" altLang="en-US" sz="2800" dirty="0" smtClean="0"/>
              <a:t>導向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Background </a:t>
            </a:r>
            <a:r>
              <a:rPr lang="zh-TW" altLang="en-US" sz="2800" dirty="0" smtClean="0"/>
              <a:t>代表背景及針對議題之立場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Authority </a:t>
            </a:r>
            <a:r>
              <a:rPr lang="zh-TW" altLang="en-US" sz="2800" dirty="0" smtClean="0"/>
              <a:t>委員會</a:t>
            </a:r>
            <a:r>
              <a:rPr lang="zh-TW" altLang="en-US" sz="2800" dirty="0"/>
              <a:t>權限</a:t>
            </a:r>
          </a:p>
        </p:txBody>
      </p:sp>
      <p:pic>
        <p:nvPicPr>
          <p:cNvPr id="3074" name="Picture 2" descr="C:\Users\紅豆\AppData\Local\Microsoft\Windows\INetCache\IE\4M6L06KL\goal-976853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346699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533400" y="4419600"/>
            <a:ext cx="156686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我</a:t>
            </a:r>
            <a:r>
              <a:rPr lang="zh-TW" altLang="en-US" sz="2400" b="1" dirty="0"/>
              <a:t>的</a:t>
            </a:r>
            <a:r>
              <a:rPr lang="zh-TW" altLang="en-US" sz="2400" b="1" dirty="0" smtClean="0"/>
              <a:t>身分</a:t>
            </a:r>
            <a:r>
              <a:rPr lang="en-US" altLang="zh-TW" sz="2400" b="1" dirty="0" smtClean="0"/>
              <a:t>?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176338" y="5152071"/>
            <a:ext cx="245268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/>
              <a:t>我要討論的</a:t>
            </a:r>
            <a:r>
              <a:rPr lang="zh-TW" altLang="en-US" sz="2400" b="1" dirty="0" smtClean="0"/>
              <a:t>問題</a:t>
            </a:r>
            <a:r>
              <a:rPr lang="en-US" altLang="zh-TW" sz="2400" b="1" dirty="0" smtClean="0"/>
              <a:t>?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667000" y="4419600"/>
            <a:ext cx="151685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/>
              <a:t>我的</a:t>
            </a:r>
            <a:r>
              <a:rPr lang="zh-TW" altLang="en-US" sz="2400" b="1" dirty="0" smtClean="0"/>
              <a:t>立場</a:t>
            </a:r>
            <a:r>
              <a:rPr lang="en-US" altLang="zh-TW" sz="24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49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Read the study Guide</a:t>
            </a:r>
            <a:br>
              <a:rPr lang="en-US" altLang="zh-TW" dirty="0" smtClean="0"/>
            </a:br>
            <a:r>
              <a:rPr lang="zh-TW" altLang="en-US" dirty="0" smtClean="0"/>
              <a:t>來自議題導讀的提示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必須知道的</a:t>
            </a:r>
            <a:r>
              <a:rPr lang="zh-TW" altLang="en-US" sz="2800" dirty="0" smtClean="0"/>
              <a:t>資訊與事件發展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必須了解的名詞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可以蒐集資料的方向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可以理解議題的</a:t>
            </a:r>
            <a:r>
              <a:rPr lang="zh-TW" altLang="en-US" sz="2800" dirty="0" smtClean="0"/>
              <a:t>方向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各國可能抱持的</a:t>
            </a:r>
            <a:r>
              <a:rPr lang="zh-TW" altLang="en-US" sz="2800" dirty="0" smtClean="0"/>
              <a:t>立場</a:t>
            </a:r>
            <a:endParaRPr lang="en-US" altLang="zh-TW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</a:rPr>
              <a:t>建立資料蒐集</a:t>
            </a:r>
            <a:r>
              <a:rPr lang="zh-TW" altLang="en-US" sz="2800" dirty="0" smtClean="0">
                <a:solidFill>
                  <a:srgbClr val="FF0000"/>
                </a:solidFill>
              </a:rPr>
              <a:t>架構</a:t>
            </a:r>
            <a:r>
              <a:rPr lang="en-US" altLang="zh-TW" sz="2800" dirty="0" smtClean="0">
                <a:solidFill>
                  <a:srgbClr val="FF0000"/>
                </a:solidFill>
              </a:rPr>
              <a:t>!</a:t>
            </a:r>
          </a:p>
          <a:p>
            <a:endParaRPr lang="en-US" altLang="zh-TW" sz="2800" dirty="0" smtClean="0"/>
          </a:p>
        </p:txBody>
      </p:sp>
      <p:pic>
        <p:nvPicPr>
          <p:cNvPr id="1026" name="Picture 2" descr="C:\Users\紅豆\AppData\Local\Microsoft\Windows\INetCache\IE\3YZY7PK3\hint-305550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355875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Read the Study guide</a:t>
            </a:r>
            <a:br>
              <a:rPr lang="en-US" altLang="zh-TW" dirty="0" smtClean="0"/>
            </a:br>
            <a:r>
              <a:rPr lang="zh-TW" altLang="en-US" dirty="0" smtClean="0"/>
              <a:t>來自議題</a:t>
            </a:r>
            <a:r>
              <a:rPr lang="zh-TW" altLang="en-US" dirty="0"/>
              <a:t>導讀的</a:t>
            </a:r>
            <a:r>
              <a:rPr lang="zh-TW" altLang="en-US" dirty="0" smtClean="0"/>
              <a:t>暗示</a:t>
            </a:r>
            <a:r>
              <a:rPr lang="en-US" altLang="zh-TW" dirty="0" smtClean="0"/>
              <a:t>-</a:t>
            </a:r>
            <a:r>
              <a:rPr lang="zh-TW" altLang="en-US" dirty="0"/>
              <a:t>以地中海難民問題為例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398044" y="3741476"/>
            <a:ext cx="1447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難民問題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1871484"/>
            <a:ext cx="245268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難民問題成因</a:t>
            </a:r>
            <a:r>
              <a:rPr lang="en-US" altLang="zh-TW" sz="2400" b="1" dirty="0" smtClean="0"/>
              <a:t>-</a:t>
            </a:r>
          </a:p>
          <a:p>
            <a:r>
              <a:rPr lang="zh-TW" altLang="en-US" sz="2400" b="1" dirty="0" smtClean="0"/>
              <a:t>中東地區的經濟與戰爭難民</a:t>
            </a:r>
            <a:endParaRPr lang="zh-TW" altLang="en-US" sz="24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5181600" y="3209835"/>
            <a:ext cx="364331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難民問題處理</a:t>
            </a:r>
            <a:endParaRPr lang="en-US" altLang="zh-TW" sz="2400" b="1" dirty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國際組織相關權利與作為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各國立場與相關法規行動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重要國際協定與國際合作</a:t>
            </a:r>
            <a:endParaRPr lang="en-US" altLang="zh-TW" sz="24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2400" y="3398011"/>
            <a:ext cx="3048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難民問題困境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行動背景與失敗原因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行動對輿論影響</a:t>
            </a:r>
            <a:endParaRPr lang="zh-TW" altLang="en-US" sz="24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4093369" y="1871482"/>
            <a:ext cx="223123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難民問題</a:t>
            </a:r>
            <a:r>
              <a:rPr lang="en-US" altLang="zh-TW" sz="2400" b="1" dirty="0" smtClean="0"/>
              <a:t>-</a:t>
            </a:r>
          </a:p>
          <a:p>
            <a:r>
              <a:rPr lang="zh-TW" altLang="en-US" sz="2400" b="1" dirty="0"/>
              <a:t>時間軸與</a:t>
            </a:r>
            <a:r>
              <a:rPr lang="zh-TW" altLang="en-US" sz="2400" b="1" dirty="0" smtClean="0"/>
              <a:t>議題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發展</a:t>
            </a:r>
            <a:r>
              <a:rPr lang="zh-TW" altLang="en-US" sz="2400" b="1" dirty="0"/>
              <a:t>變化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329926" y="5110162"/>
            <a:ext cx="275748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/>
              <a:t>主席提出的</a:t>
            </a:r>
            <a:r>
              <a:rPr lang="zh-TW" altLang="en-US" sz="2400" b="1" dirty="0" smtClean="0"/>
              <a:t>問題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潛在搜尋資料方向與潛在解決辦法</a:t>
            </a:r>
            <a:endParaRPr lang="en-US" altLang="zh-TW" sz="2400" b="1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4245767" y="5110161"/>
            <a:ext cx="275748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/>
              <a:t>資料</a:t>
            </a:r>
            <a:r>
              <a:rPr lang="zh-TW" altLang="en-US" sz="2400" b="1" dirty="0" smtClean="0"/>
              <a:t>來源</a:t>
            </a:r>
            <a:r>
              <a:rPr lang="en-US" altLang="zh-TW" sz="2400" b="1" dirty="0" smtClean="0"/>
              <a:t>:</a:t>
            </a:r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具有說服力的資訊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必須</a:t>
            </a:r>
            <a:r>
              <a:rPr lang="zh-TW" altLang="en-US" sz="2400" b="1" dirty="0"/>
              <a:t>了解的</a:t>
            </a:r>
            <a:r>
              <a:rPr lang="zh-TW" altLang="en-US" sz="2400" b="1" dirty="0" smtClean="0"/>
              <a:t>資訊</a:t>
            </a:r>
            <a:endParaRPr lang="en-US" altLang="zh-TW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01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way you think</a:t>
            </a:r>
            <a:br>
              <a:rPr lang="en-US" altLang="zh-TW" dirty="0" smtClean="0"/>
            </a:br>
            <a:r>
              <a:rPr lang="zh-TW" altLang="en-US" dirty="0"/>
              <a:t>不同的思考</a:t>
            </a:r>
            <a:r>
              <a:rPr lang="zh-TW" altLang="en-US" dirty="0" smtClean="0"/>
              <a:t>方向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當你有了架構圖</a:t>
            </a:r>
            <a:r>
              <a:rPr lang="en-US" altLang="zh-TW" sz="28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根據架構圖進行關鍵字搜尋</a:t>
            </a:r>
            <a:endParaRPr lang="en-US" altLang="zh-TW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dirty="0"/>
              <a:t>根據架構圖，將所有已知的蒐集資料分類整理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21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Read the Study Guide</a:t>
            </a:r>
            <a:r>
              <a:rPr lang="zh-TW" altLang="en-US" sz="2600" dirty="0" smtClean="0"/>
              <a:t> 閱讀議題導讀</a:t>
            </a:r>
            <a:endParaRPr lang="en-US" altLang="zh-TW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Issue and Delegation </a:t>
            </a:r>
            <a:r>
              <a:rPr lang="zh-TW" altLang="en-US" sz="2600" dirty="0" smtClean="0"/>
              <a:t>議題與代表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5W1H </a:t>
            </a:r>
            <a:r>
              <a:rPr lang="zh-TW" altLang="en-US" sz="2600" dirty="0" smtClean="0"/>
              <a:t>六何法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人事時地物</a:t>
            </a:r>
            <a:r>
              <a:rPr lang="en-US" altLang="zh-TW" sz="2600" dirty="0" smtClean="0"/>
              <a:t>+</a:t>
            </a:r>
            <a:r>
              <a:rPr lang="zh-TW" altLang="en-US" sz="2600" dirty="0" smtClean="0"/>
              <a:t>為什麼</a:t>
            </a:r>
            <a:r>
              <a:rPr lang="en-US" altLang="zh-TW" sz="26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Classification </a:t>
            </a:r>
            <a:r>
              <a:rPr lang="zh-TW" altLang="en-US" sz="2600" dirty="0" smtClean="0"/>
              <a:t>分類</a:t>
            </a:r>
            <a:endParaRPr lang="en-US" altLang="zh-TW" sz="2600" dirty="0" smtClean="0"/>
          </a:p>
          <a:p>
            <a:endParaRPr lang="en-US" altLang="zh-TW" sz="26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Establishing the structure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- Overview</a:t>
            </a:r>
            <a:br>
              <a:rPr lang="en-US" altLang="zh-TW" dirty="0" smtClean="0"/>
            </a:br>
            <a:r>
              <a:rPr lang="zh-TW" altLang="en-US" dirty="0" smtClean="0">
                <a:latin typeface="+mj-ea"/>
              </a:rPr>
              <a:t>建立資料蒐集架構</a:t>
            </a:r>
            <a:r>
              <a:rPr lang="en-US" altLang="zh-TW" dirty="0" smtClean="0">
                <a:latin typeface="+mj-ea"/>
              </a:rPr>
              <a:t>-</a:t>
            </a:r>
            <a:r>
              <a:rPr lang="zh-TW" altLang="en-US" dirty="0" smtClean="0">
                <a:latin typeface="+mj-ea"/>
              </a:rPr>
              <a:t>總覽</a:t>
            </a:r>
            <a:endParaRPr lang="zh-TW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42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Searching method</a:t>
            </a:r>
            <a:br>
              <a:rPr lang="en-US" altLang="zh-TW" dirty="0" smtClean="0"/>
            </a:br>
            <a:r>
              <a:rPr lang="zh-TW" altLang="en-US" dirty="0"/>
              <a:t>搜尋方法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2600" dirty="0"/>
              <a:t>Reference </a:t>
            </a:r>
            <a:r>
              <a:rPr lang="zh-TW" altLang="en-US" sz="2600" dirty="0"/>
              <a:t>參考資料</a:t>
            </a:r>
            <a:endParaRPr lang="en-US" altLang="zh-TW" sz="26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2600" dirty="0"/>
              <a:t>Check The Study Guide ! </a:t>
            </a:r>
            <a:r>
              <a:rPr lang="zh-TW" altLang="en-US" sz="2600" dirty="0"/>
              <a:t>參閱議題導讀</a:t>
            </a:r>
            <a:endParaRPr lang="en-US" altLang="zh-TW" sz="26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“The Key </a:t>
            </a:r>
            <a:r>
              <a:rPr lang="en-US" altLang="zh-TW" sz="2600" dirty="0"/>
              <a:t>W</a:t>
            </a:r>
            <a:r>
              <a:rPr lang="en-US" altLang="zh-TW" sz="2600" dirty="0" smtClean="0"/>
              <a:t>ords”</a:t>
            </a:r>
            <a:r>
              <a:rPr lang="zh-TW" altLang="en-US" sz="2600" dirty="0" smtClean="0"/>
              <a:t> 精準關鍵字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600" dirty="0" smtClean="0"/>
              <a:t>Based on the Category</a:t>
            </a:r>
            <a:r>
              <a:rPr lang="zh-TW" altLang="en-US" sz="2600" dirty="0" smtClean="0"/>
              <a:t> 根據分類細項訂定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Key Words + _________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2600" dirty="0" smtClean="0"/>
              <a:t>Organization/ Report/ Event </a:t>
            </a:r>
            <a:r>
              <a:rPr lang="zh-TW" altLang="en-US" sz="2600" dirty="0" smtClean="0"/>
              <a:t>組織</a:t>
            </a:r>
            <a:r>
              <a:rPr lang="en-US" altLang="zh-TW" sz="2600" dirty="0"/>
              <a:t>/</a:t>
            </a:r>
            <a:r>
              <a:rPr lang="zh-TW" altLang="en-US" sz="2600" dirty="0" smtClean="0"/>
              <a:t>報告</a:t>
            </a:r>
            <a:r>
              <a:rPr lang="en-US" altLang="zh-TW" sz="2600" dirty="0"/>
              <a:t>/</a:t>
            </a:r>
            <a:r>
              <a:rPr lang="zh-TW" altLang="en-US" sz="2600" dirty="0" smtClean="0"/>
              <a:t>事件</a:t>
            </a:r>
            <a:endParaRPr lang="en-US" altLang="zh-TW" sz="26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Site Search</a:t>
            </a:r>
            <a:r>
              <a:rPr lang="zh-TW" altLang="en-US" sz="2600" dirty="0" smtClean="0"/>
              <a:t> 站內搜尋</a:t>
            </a:r>
            <a:endParaRPr lang="en-US" altLang="zh-TW" sz="26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Timeline </a:t>
            </a:r>
            <a:r>
              <a:rPr lang="zh-TW" altLang="en-US" sz="2600" dirty="0" smtClean="0"/>
              <a:t>時間軸</a:t>
            </a:r>
            <a:endParaRPr lang="en-US" altLang="zh-TW" sz="2600" dirty="0" smtClean="0"/>
          </a:p>
        </p:txBody>
      </p:sp>
    </p:spTree>
    <p:extLst>
      <p:ext uri="{BB962C8B-B14F-4D97-AF65-F5344CB8AC3E}">
        <p14:creationId xmlns:p14="http://schemas.microsoft.com/office/powerpoint/2010/main" val="11879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source</a:t>
            </a:r>
            <a:br>
              <a:rPr lang="en-US" altLang="zh-TW" dirty="0" smtClean="0"/>
            </a:br>
            <a:r>
              <a:rPr lang="zh-TW" altLang="en-US" dirty="0" smtClean="0"/>
              <a:t>資料</a:t>
            </a:r>
            <a:r>
              <a:rPr lang="zh-TW" altLang="en-US" dirty="0"/>
              <a:t>出處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Official Website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(of UN, NGO, etc.)</a:t>
            </a:r>
            <a:r>
              <a:rPr lang="zh-TW" altLang="en-US" sz="2600" dirty="0" smtClean="0"/>
              <a:t> 官網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News</a:t>
            </a:r>
            <a:r>
              <a:rPr lang="zh-TW" altLang="en-US" sz="2600" dirty="0" smtClean="0"/>
              <a:t> 新聞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Report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(of meeting, action,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event, etc.)</a:t>
            </a:r>
            <a:r>
              <a:rPr lang="zh-TW" altLang="en-US" sz="2600" dirty="0" smtClean="0"/>
              <a:t> 報告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Thesis </a:t>
            </a:r>
            <a:r>
              <a:rPr lang="zh-TW" altLang="en-US" sz="2600" dirty="0" smtClean="0"/>
              <a:t>研究論文</a:t>
            </a:r>
            <a:endParaRPr lang="en-US" altLang="zh-TW" sz="2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Article</a:t>
            </a:r>
            <a:r>
              <a:rPr lang="zh-TW" altLang="en-US" sz="2600" dirty="0" smtClean="0"/>
              <a:t> 條文</a:t>
            </a:r>
            <a:endParaRPr lang="en-US" altLang="zh-TW" sz="26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600" dirty="0" smtClean="0"/>
              <a:t>Convention</a:t>
            </a:r>
            <a:r>
              <a:rPr lang="zh-TW" altLang="en-US" sz="2600" smtClean="0"/>
              <a:t> 國際公約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9059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5643</TotalTime>
  <Words>700</Words>
  <Application>Microsoft Office PowerPoint</Application>
  <PresentationFormat>如螢幕大小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基本</vt:lpstr>
      <vt:lpstr>2017 Jmun  How to…. Research and analyze 資料蒐集.彙整及議題分析</vt:lpstr>
      <vt:lpstr>It’s all about Puzzles! 資料蒐集與議題分析在做甚麼?</vt:lpstr>
      <vt:lpstr> what should we understand?  資料蒐集目標-建立思考脈絡</vt:lpstr>
      <vt:lpstr>Read the study Guide 來自議題導讀的提示</vt:lpstr>
      <vt:lpstr>Read the Study guide 來自議題導讀的暗示-以地中海難民問題為例</vt:lpstr>
      <vt:lpstr>The way you think 不同的思考方向</vt:lpstr>
      <vt:lpstr>Establishing the structure  - Overview 建立資料蒐集架構-總覽</vt:lpstr>
      <vt:lpstr>Searching method 搜尋方法</vt:lpstr>
      <vt:lpstr>Research source 資料出處</vt:lpstr>
      <vt:lpstr>Practice! 活動時間-從議題導讀中尋找資料收集方向</vt:lpstr>
      <vt:lpstr>Materials 資料來源材料包-議題與委員會部分</vt:lpstr>
      <vt:lpstr>Materials 資料來源材料包-代表背景部分</vt:lpstr>
      <vt:lpstr>Analyze 分析與建立論點</vt:lpstr>
      <vt:lpstr>Practice! 活動時間-資料蒐集與分析成果發表</vt:lpstr>
      <vt:lpstr>TIPS-Discussion and Adjustment 小秘訣-討論與調整</vt:lpstr>
      <vt:lpstr>Useful Resources 常用資源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Jmun 搜尋資料的技巧</dc:title>
  <dc:creator>紅豆</dc:creator>
  <cp:lastModifiedBy>紅豆</cp:lastModifiedBy>
  <cp:revision>73</cp:revision>
  <dcterms:created xsi:type="dcterms:W3CDTF">2016-03-26T07:56:59Z</dcterms:created>
  <dcterms:modified xsi:type="dcterms:W3CDTF">2017-05-17T08:59:41Z</dcterms:modified>
</cp:coreProperties>
</file>